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</p:sldIdLst>
  <p:sldSz cy="5143500" cx="9144000"/>
  <p:notesSz cx="6858000" cy="9144000"/>
  <p:embeddedFontLst>
    <p:embeddedFont>
      <p:font typeface="Cabin Sketch"/>
      <p:regular r:id="rId156"/>
      <p:bold r:id="rId157"/>
    </p:embeddedFont>
    <p:embeddedFont>
      <p:font typeface="Anton"/>
      <p:regular r:id="rId158"/>
    </p:embeddedFont>
    <p:embeddedFont>
      <p:font typeface="Architects Daughter"/>
      <p:regular r:id="rId159"/>
    </p:embeddedFont>
    <p:embeddedFont>
      <p:font typeface="VT323"/>
      <p:regular r:id="rId160"/>
    </p:embeddedFont>
    <p:embeddedFont>
      <p:font typeface="Permanent Marker"/>
      <p:regular r:id="rId161"/>
    </p:embeddedFont>
    <p:embeddedFont>
      <p:font typeface="Calligraffitti"/>
      <p:regular r:id="rId1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32264D-2252-4D48-A46C-71D89AE62064}">
  <a:tblStyle styleId="{1B32264D-2252-4D48-A46C-71D89AE6206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EA27631-4DFE-41D8-B19F-1DECB12A7A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162" Type="http://schemas.openxmlformats.org/officeDocument/2006/relationships/font" Target="fonts/Calligraffitti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PermanentMarker-regular.fntdata"/><Relationship Id="rId54" Type="http://schemas.openxmlformats.org/officeDocument/2006/relationships/slide" Target="slides/slide48.xml"/><Relationship Id="rId160" Type="http://schemas.openxmlformats.org/officeDocument/2006/relationships/font" Target="fonts/VT323-regular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ArchitectsDaughter-regular.fntdata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Anton-regular.fntdata"/><Relationship Id="rId157" Type="http://schemas.openxmlformats.org/officeDocument/2006/relationships/font" Target="fonts/CabinSketch-bold.fntdata"/><Relationship Id="rId156" Type="http://schemas.openxmlformats.org/officeDocument/2006/relationships/font" Target="fonts/CabinSketch-regular.fntdata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_R6Lkby-10LIIzFMnF4wqzqPWD-eh5RemWy31y4UjE/edit#slide=id.g26af5e9965_0_188" TargetMode="Externa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dowd79/presentations/blob/main/sas2017-dowd-final.pdf" TargetMode="Externa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.com/5aelo/status/1799108578906931550?t=B5jSYTU1k13z3AhifHIvvQ&amp;s=19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.com/5aelo/status/1799108578906931550?t=B5jSYTU1k13z3AhifHIvvQ&amp;s=19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bi.gov/news/speeches/going-dark-are-technology-privacy-and-public-safety-on-a-collision-course" TargetMode="External"/><Relationship Id="rId3" Type="http://schemas.openxmlformats.org/officeDocument/2006/relationships/hyperlink" Target="https://www.nytimes.com/2015/11/19/us/politics/fbi-director-repeats-call-that-ability-to-read-encrypted-messages-is-crucial.html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e2e548754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e2e548754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70335964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70335964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2e79e52b1d5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2e79e52b1d5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e79e52b1d5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e79e52b1d5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7419de6f17_1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7419de6f17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e79e52b1d5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2e79e52b1d5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e79e52b1d5_0_2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e79e52b1d5_0_2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e79e52b1d5_0_2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2e79e52b1d5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e85f0f8f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e85f0f8f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7419de6f17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7419de6f1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7419de6f17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7419de6f17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27419de6f17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27419de6f17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70335964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70335964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e79e52b1d5_0_2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e79e52b1d5_0_2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2e79e52b1d5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2e79e52b1d5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e79e52b1d5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e79e52b1d5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7419de6f17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7419de6f17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27419de6f17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27419de6f17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7419de6f17_1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7419de6f17_1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27419de6f17_1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27419de6f17_1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27419de6f17_1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27419de6f17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2e79e52b1d5_0_2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2e79e52b1d5_0_2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2e4bc739e5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2e4bc739e5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70335964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70335964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2e79e52b1d5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" name="Google Shape;2638;g2e79e52b1d5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2e79e52b1d5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2e79e52b1d5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2e845f87e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2e845f87e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2e845f88c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2e845f88c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2e845f88c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2e845f88c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274b994b18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274b994b18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2e845f87e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2e845f87e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274b994b18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274b994b18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274b994b1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274b994b1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274b994b1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274b994b1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5842fafd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5842faf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274b994b1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274b994b1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274b994b1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274b994b1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274b994b1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274b994b1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274b994b18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274b994b18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274b994b18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274b994b18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274b994b18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274b994b18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2e79e52b1d5_0_2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2e79e52b1d5_0_2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274b994b18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274b994b18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2e85f0f8f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2e85f0f8f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e79e52b1d5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2e79e52b1d5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7033596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7033596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2e79e52b1d5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2e79e52b1d5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https://docs.google.com/presentation/d/1y_R6Lkby-10LIIzFMnF4wqzqPWD-eh5RemWy31y4UjE/edit#slide=id.g26af5e9965_0_188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2e79e52b1d5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2e79e52b1d5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https://github.com/mdowd79/presentations/blob/main/sas2017-dowd-final.pdf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g274b994b18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2" name="Google Shape;3052;g274b994b18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274b994b18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274b994b18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274b994b18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274b994b18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g274b994b184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" name="Google Shape;3122;g274b994b184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274b994b18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274b994b18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74b994b18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74b994b18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g2e85f0f8f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" name="Google Shape;3197;g2e85f0f8f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274b994b18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" name="Google Shape;3273;g274b994b18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70335964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70335964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70335964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70335964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5842faf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5842faf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5842faf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5842faf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70335964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70335964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79e52b1d5_0_2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79e52b1d5_0_2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70335964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70335964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8623907a4040c9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8623907a4040c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703359641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703359641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70335964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70335964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70335964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70335964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70335964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70335964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5842faf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5842faf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703359641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70335964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70335964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70335964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703359641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703359641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419de6f17_1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419de6f17_1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703359641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703359641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703359641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703359641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703359641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703359641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703359641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e703359641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5842fafd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5842fafd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70335964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70335964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703359641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703359641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0335964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70335964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703359641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e703359641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e703359641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e703359641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79e52b1d5_0_2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79e52b1d5_0_2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703359641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703359641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703359641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70335964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e70335964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e70335964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703359641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703359641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703359641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703359641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703359641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70335964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e703359641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e703359641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703359641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703359641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703359641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70335964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703359641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703359641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5842faf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5842faf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703359641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703359641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e703359641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e703359641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70335964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70335964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703359641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e703359641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703359641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e703359641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e70335964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e70335964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703359641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703359641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703359641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703359641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703359641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e703359641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e703359641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e703359641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7033596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703359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e703359641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e703359641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e703359641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e703359641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e703359641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e703359641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e703359641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e703359641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e703359641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e703359641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e703359641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e703359641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e703359641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e703359641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e703359641_0_1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e703359641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e703359641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e703359641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e703359641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e703359641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7033596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7033596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e79e52b1d5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e79e52b1d5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e703359641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e703359641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https://x.com/5aelo/status/1799108578906931550?t=B5jSYTU1k13z3AhifHIvvQ&amp;s=19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e703359641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e703359641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https://x.com/5aelo/status/1799108578906931550?t=B5jSYTU1k13z3AhifHIvvQ&amp;s=19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5842faf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e5842faf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Going Dark: Are Technology, Privacy, and Public Safety on a Collision Course? — FBI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https://www.nytimes.com/2015/11/19/us/politics/fbi-director-repeats-call-that-ability-to-read-encrypted-messages-is-crucial.html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e703359641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e703359641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703359641_0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703359641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e703359641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e703359641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e703359641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e703359641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703359641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703359641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e703359641_0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e703359641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0335964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0335964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e703359641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e703359641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e703359641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e703359641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e703359641_0_2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e703359641_0_2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e703359641_0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e703359641_0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e703359641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e703359641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e703359641_0_2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e703359641_0_2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e703359641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e703359641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e703359641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e703359641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e703359641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e703359641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e703359641_0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e703359641_0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70335964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70335964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e703359641_0_2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e703359641_0_2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e703359641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e703359641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e703359641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e703359641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e703359641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e703359641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e79e52b1d5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2e79e52b1d5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e79e52b1d5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e79e52b1d5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e79e52b1d5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2e79e52b1d5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e79e52b1d5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e79e52b1d5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e5842faf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e5842faf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e79e52b1d5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e79e52b1d5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10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1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1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9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2.png"/><Relationship Id="rId4" Type="http://schemas.openxmlformats.org/officeDocument/2006/relationships/image" Target="../media/image8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2.png"/><Relationship Id="rId4" Type="http://schemas.openxmlformats.org/officeDocument/2006/relationships/image" Target="../media/image9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2.png"/><Relationship Id="rId4" Type="http://schemas.openxmlformats.org/officeDocument/2006/relationships/image" Target="../media/image9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2.png"/><Relationship Id="rId4" Type="http://schemas.openxmlformats.org/officeDocument/2006/relationships/image" Target="../media/image8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2.png"/><Relationship Id="rId4" Type="http://schemas.openxmlformats.org/officeDocument/2006/relationships/image" Target="../media/image87.png"/><Relationship Id="rId5" Type="http://schemas.openxmlformats.org/officeDocument/2006/relationships/image" Target="../media/image9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9.png"/><Relationship Id="rId4" Type="http://schemas.openxmlformats.org/officeDocument/2006/relationships/image" Target="../media/image8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92.png"/><Relationship Id="rId4" Type="http://schemas.openxmlformats.org/officeDocument/2006/relationships/image" Target="../media/image19.png"/><Relationship Id="rId5" Type="http://schemas.openxmlformats.org/officeDocument/2006/relationships/image" Target="../media/image93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2.png"/><Relationship Id="rId4" Type="http://schemas.openxmlformats.org/officeDocument/2006/relationships/image" Target="../media/image19.png"/><Relationship Id="rId5" Type="http://schemas.openxmlformats.org/officeDocument/2006/relationships/image" Target="../media/image96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2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78.png"/><Relationship Id="rId4" Type="http://schemas.openxmlformats.org/officeDocument/2006/relationships/image" Target="../media/image10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78.png"/><Relationship Id="rId4" Type="http://schemas.openxmlformats.org/officeDocument/2006/relationships/image" Target="../media/image10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5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5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Relationship Id="rId7" Type="http://schemas.openxmlformats.org/officeDocument/2006/relationships/image" Target="../media/image9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5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Relationship Id="rId7" Type="http://schemas.openxmlformats.org/officeDocument/2006/relationships/image" Target="../media/image9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05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Relationship Id="rId7" Type="http://schemas.openxmlformats.org/officeDocument/2006/relationships/image" Target="../media/image9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05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6.png"/><Relationship Id="rId4" Type="http://schemas.openxmlformats.org/officeDocument/2006/relationships/hyperlink" Target="https://github.com/thejh/linux/blob/slub-virtual/MITIGATION_README" TargetMode="External"/><Relationship Id="rId5" Type="http://schemas.openxmlformats.org/officeDocument/2006/relationships/hyperlink" Target="https://github.com/thejh/linux/blob/slub-virtual/MITIGATION_README" TargetMode="External"/><Relationship Id="rId6" Type="http://schemas.openxmlformats.org/officeDocument/2006/relationships/hyperlink" Target="https://github.com/thejh/linux/blob/slub-virtual/MITIGATION_README" TargetMode="External"/><Relationship Id="rId7" Type="http://schemas.openxmlformats.org/officeDocument/2006/relationships/image" Target="../media/image94.png"/><Relationship Id="rId8" Type="http://schemas.openxmlformats.org/officeDocument/2006/relationships/image" Target="../media/image10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11" Type="http://schemas.openxmlformats.org/officeDocument/2006/relationships/image" Target="../media/image10.png"/><Relationship Id="rId10" Type="http://schemas.openxmlformats.org/officeDocument/2006/relationships/image" Target="../media/image30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Relationship Id="rId15" Type="http://schemas.openxmlformats.org/officeDocument/2006/relationships/image" Target="../media/image15.png"/><Relationship Id="rId14" Type="http://schemas.openxmlformats.org/officeDocument/2006/relationships/image" Target="../media/image13.png"/><Relationship Id="rId17" Type="http://schemas.openxmlformats.org/officeDocument/2006/relationships/image" Target="../media/image24.png"/><Relationship Id="rId16" Type="http://schemas.openxmlformats.org/officeDocument/2006/relationships/image" Target="../media/image27.png"/><Relationship Id="rId5" Type="http://schemas.openxmlformats.org/officeDocument/2006/relationships/image" Target="../media/image16.png"/><Relationship Id="rId19" Type="http://schemas.openxmlformats.org/officeDocument/2006/relationships/image" Target="../media/image29.png"/><Relationship Id="rId6" Type="http://schemas.openxmlformats.org/officeDocument/2006/relationships/image" Target="../media/image17.png"/><Relationship Id="rId18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crbug.com/323694592" TargetMode="External"/><Relationship Id="rId10" Type="http://schemas.openxmlformats.org/officeDocument/2006/relationships/hyperlink" Target="https://crbug.com/330563095" TargetMode="External"/><Relationship Id="rId13" Type="http://schemas.openxmlformats.org/officeDocument/2006/relationships/hyperlink" Target="https://crbug.com/340221135" TargetMode="External"/><Relationship Id="rId12" Type="http://schemas.openxmlformats.org/officeDocument/2006/relationships/hyperlink" Target="https://crbug.com/33945819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crbug.com/41490332" TargetMode="External"/><Relationship Id="rId4" Type="http://schemas.openxmlformats.org/officeDocument/2006/relationships/hyperlink" Target="https://crbug.com/40941600" TargetMode="External"/><Relationship Id="rId9" Type="http://schemas.openxmlformats.org/officeDocument/2006/relationships/hyperlink" Target="https://crbug.com/330759272" TargetMode="External"/><Relationship Id="rId15" Type="http://schemas.openxmlformats.org/officeDocument/2006/relationships/hyperlink" Target="https://crbug.com/339736513" TargetMode="External"/><Relationship Id="rId14" Type="http://schemas.openxmlformats.org/officeDocument/2006/relationships/hyperlink" Target="https://crbug.com/341663589" TargetMode="External"/><Relationship Id="rId5" Type="http://schemas.openxmlformats.org/officeDocument/2006/relationships/hyperlink" Target="https://crbug.com/41482183" TargetMode="External"/><Relationship Id="rId6" Type="http://schemas.openxmlformats.org/officeDocument/2006/relationships/hyperlink" Target="https://crbug.com/41488920" TargetMode="External"/><Relationship Id="rId7" Type="http://schemas.openxmlformats.org/officeDocument/2006/relationships/hyperlink" Target="https://crbug.com/330760873" TargetMode="External"/><Relationship Id="rId8" Type="http://schemas.openxmlformats.org/officeDocument/2006/relationships/hyperlink" Target="https://crbug.com/330588502" TargetMode="External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hyperlink" Target="https://crbug.com/323694592" TargetMode="External"/><Relationship Id="rId10" Type="http://schemas.openxmlformats.org/officeDocument/2006/relationships/hyperlink" Target="https://crbug.com/330563095" TargetMode="External"/><Relationship Id="rId13" Type="http://schemas.openxmlformats.org/officeDocument/2006/relationships/hyperlink" Target="https://crbug.com/340221135" TargetMode="External"/><Relationship Id="rId12" Type="http://schemas.openxmlformats.org/officeDocument/2006/relationships/hyperlink" Target="https://crbug.com/33945819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crbug.com/41490332" TargetMode="External"/><Relationship Id="rId4" Type="http://schemas.openxmlformats.org/officeDocument/2006/relationships/hyperlink" Target="https://crbug.com/40941600" TargetMode="External"/><Relationship Id="rId9" Type="http://schemas.openxmlformats.org/officeDocument/2006/relationships/hyperlink" Target="https://crbug.com/330759272" TargetMode="External"/><Relationship Id="rId15" Type="http://schemas.openxmlformats.org/officeDocument/2006/relationships/hyperlink" Target="https://crbug.com/339736513" TargetMode="External"/><Relationship Id="rId14" Type="http://schemas.openxmlformats.org/officeDocument/2006/relationships/hyperlink" Target="https://crbug.com/341663589" TargetMode="External"/><Relationship Id="rId5" Type="http://schemas.openxmlformats.org/officeDocument/2006/relationships/hyperlink" Target="https://crbug.com/41482183" TargetMode="External"/><Relationship Id="rId6" Type="http://schemas.openxmlformats.org/officeDocument/2006/relationships/hyperlink" Target="https://crbug.com/41488920" TargetMode="External"/><Relationship Id="rId7" Type="http://schemas.openxmlformats.org/officeDocument/2006/relationships/hyperlink" Target="https://crbug.com/330760873" TargetMode="External"/><Relationship Id="rId8" Type="http://schemas.openxmlformats.org/officeDocument/2006/relationships/hyperlink" Target="https://crbug.com/330588502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9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4"/>
          <p:cNvGrpSpPr/>
          <p:nvPr/>
        </p:nvGrpSpPr>
        <p:grpSpPr>
          <a:xfrm>
            <a:off x="693652" y="1614375"/>
            <a:ext cx="7756701" cy="1914761"/>
            <a:chOff x="828439" y="1635063"/>
            <a:chExt cx="7756701" cy="1914761"/>
          </a:xfrm>
        </p:grpSpPr>
        <p:sp>
          <p:nvSpPr>
            <p:cNvPr id="57" name="Google Shape;57;p14"/>
            <p:cNvSpPr/>
            <p:nvPr/>
          </p:nvSpPr>
          <p:spPr>
            <a:xfrm>
              <a:off x="828439" y="1652138"/>
              <a:ext cx="1888938" cy="99021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Permanent Marker"/>
                </a:rPr>
                <a:t>OF</a:t>
              </a: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828712" y="2580938"/>
              <a:ext cx="1639722" cy="96888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Permanent Marker"/>
                </a:rPr>
                <a:t>DE</a:t>
              </a: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604763" y="1635063"/>
              <a:ext cx="5980377" cy="191186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B7B7B7"/>
                  </a:solidFill>
                  <a:latin typeface="Permanent Marker"/>
                </a:rPr>
                <a:t>FENSE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158" name="Google Shape;158;p23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3"/>
          <p:cNvGrpSpPr/>
          <p:nvPr/>
        </p:nvGrpSpPr>
        <p:grpSpPr>
          <a:xfrm>
            <a:off x="3245100" y="218075"/>
            <a:ext cx="1251000" cy="891300"/>
            <a:chOff x="492275" y="583850"/>
            <a:chExt cx="1251000" cy="891300"/>
          </a:xfrm>
        </p:grpSpPr>
        <p:sp>
          <p:nvSpPr>
            <p:cNvPr id="160" name="Google Shape;160;p23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$50,000</a:t>
              </a:r>
              <a:endParaRPr/>
            </a:p>
          </p:txBody>
        </p:sp>
      </p:grpSp>
      <p:grpSp>
        <p:nvGrpSpPr>
          <p:cNvPr id="163" name="Google Shape;163;p23"/>
          <p:cNvGrpSpPr/>
          <p:nvPr/>
        </p:nvGrpSpPr>
        <p:grpSpPr>
          <a:xfrm>
            <a:off x="6701125" y="329600"/>
            <a:ext cx="1251000" cy="891300"/>
            <a:chOff x="492275" y="583850"/>
            <a:chExt cx="1251000" cy="891300"/>
          </a:xfrm>
        </p:grpSpPr>
        <p:sp>
          <p:nvSpPr>
            <p:cNvPr id="164" name="Google Shape;164;p23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$55,000</a:t>
              </a:r>
              <a:endParaRPr/>
            </a:p>
          </p:txBody>
        </p:sp>
      </p:grpSp>
      <p:grpSp>
        <p:nvGrpSpPr>
          <p:cNvPr id="167" name="Google Shape;167;p23"/>
          <p:cNvGrpSpPr/>
          <p:nvPr/>
        </p:nvGrpSpPr>
        <p:grpSpPr>
          <a:xfrm>
            <a:off x="3394525" y="2493600"/>
            <a:ext cx="1251000" cy="891300"/>
            <a:chOff x="492275" y="583850"/>
            <a:chExt cx="1251000" cy="891300"/>
          </a:xfrm>
        </p:grpSpPr>
        <p:sp>
          <p:nvSpPr>
            <p:cNvPr id="168" name="Google Shape;168;p23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$49,000</a:t>
              </a:r>
              <a:endParaRPr/>
            </a:p>
          </p:txBody>
        </p:sp>
      </p:grpSp>
      <p:grpSp>
        <p:nvGrpSpPr>
          <p:cNvPr id="171" name="Google Shape;171;p23"/>
          <p:cNvGrpSpPr/>
          <p:nvPr/>
        </p:nvGrpSpPr>
        <p:grpSpPr>
          <a:xfrm>
            <a:off x="6752400" y="2376150"/>
            <a:ext cx="1251000" cy="891300"/>
            <a:chOff x="492275" y="583850"/>
            <a:chExt cx="1251000" cy="891300"/>
          </a:xfrm>
        </p:grpSpPr>
        <p:sp>
          <p:nvSpPr>
            <p:cNvPr id="172" name="Google Shape;172;p23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$56,000</a:t>
              </a:r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782" name="Google Shape;1782;p113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13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4" name="Google Shape;1784;p113"/>
          <p:cNvGrpSpPr/>
          <p:nvPr/>
        </p:nvGrpSpPr>
        <p:grpSpPr>
          <a:xfrm>
            <a:off x="271200" y="1535700"/>
            <a:ext cx="1027301" cy="1094950"/>
            <a:chOff x="271200" y="1535700"/>
            <a:chExt cx="1027301" cy="1094950"/>
          </a:xfrm>
        </p:grpSpPr>
        <p:sp>
          <p:nvSpPr>
            <p:cNvPr id="1785" name="Google Shape;1785;p113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6" name="Google Shape;1786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787" name="Google Shape;1787;p113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792" name="Google Shape;1792;p114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6" y="190345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794" name="Google Shape;179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795" name="Google Shape;1795;p114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6" name="Google Shape;179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26" y="39911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1797" name="Google Shape;179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094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1798" name="Google Shape;179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457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sp>
        <p:nvSpPr>
          <p:cNvPr id="1799" name="Google Shape;1799;p114"/>
          <p:cNvSpPr/>
          <p:nvPr/>
        </p:nvSpPr>
        <p:spPr>
          <a:xfrm>
            <a:off x="1313496" y="771925"/>
            <a:ext cx="5949550" cy="2231675"/>
          </a:xfrm>
          <a:custGeom>
            <a:rect b="b" l="l" r="r" t="t"/>
            <a:pathLst>
              <a:path extrusionOk="0" h="89267" w="237982">
                <a:moveTo>
                  <a:pt x="12944" y="0"/>
                </a:moveTo>
                <a:cubicBezTo>
                  <a:pt x="15369" y="7283"/>
                  <a:pt x="22519" y="16742"/>
                  <a:pt x="17523" y="22570"/>
                </a:cubicBezTo>
                <a:cubicBezTo>
                  <a:pt x="14747" y="25808"/>
                  <a:pt x="7431" y="26880"/>
                  <a:pt x="4766" y="23551"/>
                </a:cubicBezTo>
                <a:cubicBezTo>
                  <a:pt x="3175" y="21564"/>
                  <a:pt x="7817" y="16680"/>
                  <a:pt x="10000" y="17990"/>
                </a:cubicBezTo>
                <a:cubicBezTo>
                  <a:pt x="17812" y="22679"/>
                  <a:pt x="-1310" y="34515"/>
                  <a:pt x="187" y="43503"/>
                </a:cubicBezTo>
                <a:cubicBezTo>
                  <a:pt x="1163" y="49363"/>
                  <a:pt x="8327" y="52312"/>
                  <a:pt x="13271" y="55606"/>
                </a:cubicBezTo>
                <a:cubicBezTo>
                  <a:pt x="18356" y="58994"/>
                  <a:pt x="25693" y="63654"/>
                  <a:pt x="30934" y="60512"/>
                </a:cubicBezTo>
                <a:cubicBezTo>
                  <a:pt x="33429" y="59016"/>
                  <a:pt x="31841" y="51530"/>
                  <a:pt x="28971" y="52008"/>
                </a:cubicBezTo>
                <a:cubicBezTo>
                  <a:pt x="25681" y="52556"/>
                  <a:pt x="25291" y="58960"/>
                  <a:pt x="27008" y="61820"/>
                </a:cubicBezTo>
                <a:cubicBezTo>
                  <a:pt x="31868" y="69917"/>
                  <a:pt x="42134" y="73942"/>
                  <a:pt x="51213" y="76540"/>
                </a:cubicBezTo>
                <a:cubicBezTo>
                  <a:pt x="57524" y="78346"/>
                  <a:pt x="64036" y="81544"/>
                  <a:pt x="70511" y="80465"/>
                </a:cubicBezTo>
                <a:cubicBezTo>
                  <a:pt x="77155" y="79358"/>
                  <a:pt x="81530" y="71759"/>
                  <a:pt x="88174" y="70652"/>
                </a:cubicBezTo>
                <a:cubicBezTo>
                  <a:pt x="96768" y="69220"/>
                  <a:pt x="114291" y="84489"/>
                  <a:pt x="106819" y="88969"/>
                </a:cubicBezTo>
                <a:cubicBezTo>
                  <a:pt x="104831" y="90161"/>
                  <a:pt x="101047" y="85724"/>
                  <a:pt x="102239" y="83736"/>
                </a:cubicBezTo>
                <a:cubicBezTo>
                  <a:pt x="104945" y="79223"/>
                  <a:pt x="110133" y="75769"/>
                  <a:pt x="115323" y="74904"/>
                </a:cubicBezTo>
                <a:cubicBezTo>
                  <a:pt x="125933" y="73136"/>
                  <a:pt x="148818" y="79626"/>
                  <a:pt x="147051" y="69016"/>
                </a:cubicBezTo>
                <a:cubicBezTo>
                  <a:pt x="146338" y="64733"/>
                  <a:pt x="138674" y="59733"/>
                  <a:pt x="135603" y="62802"/>
                </a:cubicBezTo>
                <a:cubicBezTo>
                  <a:pt x="132913" y="65491"/>
                  <a:pt x="137084" y="72315"/>
                  <a:pt x="140836" y="72942"/>
                </a:cubicBezTo>
                <a:cubicBezTo>
                  <a:pt x="152294" y="74858"/>
                  <a:pt x="166941" y="66719"/>
                  <a:pt x="171255" y="55933"/>
                </a:cubicBezTo>
                <a:cubicBezTo>
                  <a:pt x="173180" y="51121"/>
                  <a:pt x="172143" y="38963"/>
                  <a:pt x="167330" y="40887"/>
                </a:cubicBezTo>
                <a:cubicBezTo>
                  <a:pt x="164749" y="41919"/>
                  <a:pt x="167000" y="47098"/>
                  <a:pt x="168966" y="49064"/>
                </a:cubicBezTo>
                <a:cubicBezTo>
                  <a:pt x="177455" y="57553"/>
                  <a:pt x="199579" y="39960"/>
                  <a:pt x="204946" y="50699"/>
                </a:cubicBezTo>
                <a:cubicBezTo>
                  <a:pt x="207131" y="55071"/>
                  <a:pt x="198336" y="60549"/>
                  <a:pt x="193498" y="59858"/>
                </a:cubicBezTo>
                <a:cubicBezTo>
                  <a:pt x="189910" y="59346"/>
                  <a:pt x="188544" y="52407"/>
                  <a:pt x="190554" y="49391"/>
                </a:cubicBezTo>
                <a:cubicBezTo>
                  <a:pt x="196667" y="40221"/>
                  <a:pt x="213135" y="44598"/>
                  <a:pt x="223590" y="48083"/>
                </a:cubicBezTo>
                <a:cubicBezTo>
                  <a:pt x="228469" y="49709"/>
                  <a:pt x="232839" y="53643"/>
                  <a:pt x="237982" y="53643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00" name="Google Shape;1800;p114"/>
          <p:cNvSpPr/>
          <p:nvPr/>
        </p:nvSpPr>
        <p:spPr>
          <a:xfrm>
            <a:off x="623100" y="1609366"/>
            <a:ext cx="6656300" cy="1270200"/>
          </a:xfrm>
          <a:custGeom>
            <a:rect b="b" l="l" r="r" t="t"/>
            <a:pathLst>
              <a:path extrusionOk="0" h="50808" w="266252">
                <a:moveTo>
                  <a:pt x="0" y="1828"/>
                </a:moveTo>
                <a:cubicBezTo>
                  <a:pt x="0" y="4161"/>
                  <a:pt x="2039" y="8128"/>
                  <a:pt x="4252" y="7389"/>
                </a:cubicBezTo>
                <a:cubicBezTo>
                  <a:pt x="7619" y="6265"/>
                  <a:pt x="8807" y="-1125"/>
                  <a:pt x="12103" y="193"/>
                </a:cubicBezTo>
                <a:cubicBezTo>
                  <a:pt x="15945" y="1729"/>
                  <a:pt x="12480" y="9839"/>
                  <a:pt x="16028" y="11968"/>
                </a:cubicBezTo>
                <a:cubicBezTo>
                  <a:pt x="18932" y="13711"/>
                  <a:pt x="21319" y="7480"/>
                  <a:pt x="24532" y="6407"/>
                </a:cubicBezTo>
                <a:cubicBezTo>
                  <a:pt x="27819" y="5310"/>
                  <a:pt x="27000" y="12922"/>
                  <a:pt x="28784" y="15893"/>
                </a:cubicBezTo>
                <a:cubicBezTo>
                  <a:pt x="30644" y="18990"/>
                  <a:pt x="37962" y="11681"/>
                  <a:pt x="39578" y="14912"/>
                </a:cubicBezTo>
                <a:cubicBezTo>
                  <a:pt x="41768" y="19292"/>
                  <a:pt x="38324" y="26783"/>
                  <a:pt x="42522" y="29304"/>
                </a:cubicBezTo>
                <a:cubicBezTo>
                  <a:pt x="46774" y="31858"/>
                  <a:pt x="50700" y="18574"/>
                  <a:pt x="54952" y="21126"/>
                </a:cubicBezTo>
                <a:cubicBezTo>
                  <a:pt x="59396" y="23794"/>
                  <a:pt x="53694" y="36173"/>
                  <a:pt x="58877" y="36173"/>
                </a:cubicBezTo>
                <a:cubicBezTo>
                  <a:pt x="63473" y="36173"/>
                  <a:pt x="69578" y="26828"/>
                  <a:pt x="71633" y="30939"/>
                </a:cubicBezTo>
                <a:cubicBezTo>
                  <a:pt x="73918" y="35510"/>
                  <a:pt x="70195" y="43356"/>
                  <a:pt x="74577" y="45985"/>
                </a:cubicBezTo>
                <a:cubicBezTo>
                  <a:pt x="78752" y="48490"/>
                  <a:pt x="81877" y="37008"/>
                  <a:pt x="86679" y="37808"/>
                </a:cubicBezTo>
                <a:cubicBezTo>
                  <a:pt x="91843" y="38668"/>
                  <a:pt x="90979" y="52512"/>
                  <a:pt x="95838" y="50565"/>
                </a:cubicBezTo>
                <a:cubicBezTo>
                  <a:pt x="99993" y="48901"/>
                  <a:pt x="100566" y="42940"/>
                  <a:pt x="103361" y="39444"/>
                </a:cubicBezTo>
                <a:cubicBezTo>
                  <a:pt x="106224" y="35863"/>
                  <a:pt x="111268" y="34309"/>
                  <a:pt x="115790" y="33556"/>
                </a:cubicBezTo>
                <a:cubicBezTo>
                  <a:pt x="119668" y="32910"/>
                  <a:pt x="123846" y="36581"/>
                  <a:pt x="125603" y="40098"/>
                </a:cubicBezTo>
                <a:cubicBezTo>
                  <a:pt x="127091" y="43075"/>
                  <a:pt x="127554" y="48055"/>
                  <a:pt x="130837" y="48602"/>
                </a:cubicBezTo>
                <a:cubicBezTo>
                  <a:pt x="136241" y="49502"/>
                  <a:pt x="136643" y="37828"/>
                  <a:pt x="141958" y="36500"/>
                </a:cubicBezTo>
                <a:cubicBezTo>
                  <a:pt x="147356" y="35151"/>
                  <a:pt x="150416" y="47744"/>
                  <a:pt x="155695" y="45985"/>
                </a:cubicBezTo>
                <a:cubicBezTo>
                  <a:pt x="160276" y="44459"/>
                  <a:pt x="157770" y="35386"/>
                  <a:pt x="161910" y="32902"/>
                </a:cubicBezTo>
                <a:cubicBezTo>
                  <a:pt x="168977" y="28662"/>
                  <a:pt x="177809" y="43484"/>
                  <a:pt x="185461" y="40425"/>
                </a:cubicBezTo>
                <a:cubicBezTo>
                  <a:pt x="189356" y="38868"/>
                  <a:pt x="185266" y="31592"/>
                  <a:pt x="187423" y="27995"/>
                </a:cubicBezTo>
                <a:cubicBezTo>
                  <a:pt x="189231" y="24979"/>
                  <a:pt x="194422" y="27265"/>
                  <a:pt x="197890" y="26687"/>
                </a:cubicBezTo>
                <a:cubicBezTo>
                  <a:pt x="199624" y="26398"/>
                  <a:pt x="200258" y="23848"/>
                  <a:pt x="200507" y="22108"/>
                </a:cubicBezTo>
                <a:cubicBezTo>
                  <a:pt x="201125" y="17778"/>
                  <a:pt x="197427" y="10648"/>
                  <a:pt x="201488" y="9024"/>
                </a:cubicBezTo>
                <a:cubicBezTo>
                  <a:pt x="208352" y="6279"/>
                  <a:pt x="211859" y="23650"/>
                  <a:pt x="219151" y="22435"/>
                </a:cubicBezTo>
                <a:cubicBezTo>
                  <a:pt x="225568" y="21366"/>
                  <a:pt x="226001" y="10734"/>
                  <a:pt x="231580" y="7389"/>
                </a:cubicBezTo>
                <a:cubicBezTo>
                  <a:pt x="234393" y="5702"/>
                  <a:pt x="239018" y="7443"/>
                  <a:pt x="241066" y="10005"/>
                </a:cubicBezTo>
                <a:cubicBezTo>
                  <a:pt x="243203" y="12678"/>
                  <a:pt x="242924" y="18275"/>
                  <a:pt x="246300" y="18837"/>
                </a:cubicBezTo>
                <a:cubicBezTo>
                  <a:pt x="252553" y="19879"/>
                  <a:pt x="254353" y="6407"/>
                  <a:pt x="260692" y="6407"/>
                </a:cubicBezTo>
                <a:cubicBezTo>
                  <a:pt x="264643" y="6407"/>
                  <a:pt x="265003" y="13126"/>
                  <a:pt x="266252" y="16874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01" name="Google Shape;1801;p114"/>
          <p:cNvSpPr/>
          <p:nvPr/>
        </p:nvSpPr>
        <p:spPr>
          <a:xfrm>
            <a:off x="1130100" y="1671827"/>
            <a:ext cx="6157475" cy="1543175"/>
          </a:xfrm>
          <a:custGeom>
            <a:rect b="b" l="l" r="r" t="t"/>
            <a:pathLst>
              <a:path extrusionOk="0" h="61727" w="246299">
                <a:moveTo>
                  <a:pt x="0" y="39562"/>
                </a:moveTo>
                <a:cubicBezTo>
                  <a:pt x="7890" y="34302"/>
                  <a:pt x="13572" y="26313"/>
                  <a:pt x="20280" y="19610"/>
                </a:cubicBezTo>
                <a:cubicBezTo>
                  <a:pt x="22246" y="17645"/>
                  <a:pt x="23857" y="13170"/>
                  <a:pt x="26494" y="14049"/>
                </a:cubicBezTo>
                <a:cubicBezTo>
                  <a:pt x="30624" y="15426"/>
                  <a:pt x="30206" y="21966"/>
                  <a:pt x="31401" y="26152"/>
                </a:cubicBezTo>
                <a:cubicBezTo>
                  <a:pt x="33704" y="34216"/>
                  <a:pt x="37341" y="42021"/>
                  <a:pt x="38270" y="50356"/>
                </a:cubicBezTo>
                <a:cubicBezTo>
                  <a:pt x="38591" y="53235"/>
                  <a:pt x="38372" y="57966"/>
                  <a:pt x="41213" y="58534"/>
                </a:cubicBezTo>
                <a:cubicBezTo>
                  <a:pt x="43854" y="59062"/>
                  <a:pt x="45841" y="55775"/>
                  <a:pt x="48082" y="54281"/>
                </a:cubicBezTo>
                <a:cubicBezTo>
                  <a:pt x="52516" y="51325"/>
                  <a:pt x="57162" y="48692"/>
                  <a:pt x="61820" y="46104"/>
                </a:cubicBezTo>
                <a:cubicBezTo>
                  <a:pt x="71469" y="40743"/>
                  <a:pt x="82724" y="38785"/>
                  <a:pt x="93548" y="36618"/>
                </a:cubicBezTo>
                <a:cubicBezTo>
                  <a:pt x="100731" y="35180"/>
                  <a:pt x="109182" y="42023"/>
                  <a:pt x="115463" y="38254"/>
                </a:cubicBezTo>
                <a:cubicBezTo>
                  <a:pt x="121238" y="34789"/>
                  <a:pt x="121808" y="26365"/>
                  <a:pt x="125276" y="20591"/>
                </a:cubicBezTo>
                <a:cubicBezTo>
                  <a:pt x="126056" y="19293"/>
                  <a:pt x="126128" y="16187"/>
                  <a:pt x="127565" y="16666"/>
                </a:cubicBezTo>
                <a:cubicBezTo>
                  <a:pt x="142219" y="21548"/>
                  <a:pt x="140194" y="45649"/>
                  <a:pt x="151116" y="56571"/>
                </a:cubicBezTo>
                <a:cubicBezTo>
                  <a:pt x="152698" y="58153"/>
                  <a:pt x="153501" y="61038"/>
                  <a:pt x="155695" y="61477"/>
                </a:cubicBezTo>
                <a:cubicBezTo>
                  <a:pt x="165725" y="63483"/>
                  <a:pt x="170453" y="45459"/>
                  <a:pt x="171722" y="35310"/>
                </a:cubicBezTo>
                <a:cubicBezTo>
                  <a:pt x="172309" y="30613"/>
                  <a:pt x="172907" y="25914"/>
                  <a:pt x="173685" y="21245"/>
                </a:cubicBezTo>
                <a:cubicBezTo>
                  <a:pt x="173900" y="19954"/>
                  <a:pt x="172760" y="18245"/>
                  <a:pt x="173685" y="17320"/>
                </a:cubicBezTo>
                <a:cubicBezTo>
                  <a:pt x="176893" y="14112"/>
                  <a:pt x="181971" y="13013"/>
                  <a:pt x="184806" y="9470"/>
                </a:cubicBezTo>
                <a:cubicBezTo>
                  <a:pt x="187263" y="6399"/>
                  <a:pt x="189431" y="647"/>
                  <a:pt x="193310" y="1293"/>
                </a:cubicBezTo>
                <a:cubicBezTo>
                  <a:pt x="196632" y="1846"/>
                  <a:pt x="196890" y="7029"/>
                  <a:pt x="198217" y="10124"/>
                </a:cubicBezTo>
                <a:cubicBezTo>
                  <a:pt x="200768" y="16077"/>
                  <a:pt x="205620" y="20765"/>
                  <a:pt x="209665" y="25824"/>
                </a:cubicBezTo>
                <a:cubicBezTo>
                  <a:pt x="210729" y="27154"/>
                  <a:pt x="211266" y="30084"/>
                  <a:pt x="212936" y="29750"/>
                </a:cubicBezTo>
                <a:cubicBezTo>
                  <a:pt x="214945" y="29348"/>
                  <a:pt x="214834" y="26107"/>
                  <a:pt x="215553" y="24189"/>
                </a:cubicBezTo>
                <a:cubicBezTo>
                  <a:pt x="217878" y="17989"/>
                  <a:pt x="218480" y="11141"/>
                  <a:pt x="221440" y="5218"/>
                </a:cubicBezTo>
                <a:cubicBezTo>
                  <a:pt x="222197" y="3704"/>
                  <a:pt x="221395" y="1327"/>
                  <a:pt x="222749" y="311"/>
                </a:cubicBezTo>
                <a:cubicBezTo>
                  <a:pt x="224371" y="-907"/>
                  <a:pt x="226072" y="2642"/>
                  <a:pt x="227655" y="3909"/>
                </a:cubicBezTo>
                <a:cubicBezTo>
                  <a:pt x="233681" y="8734"/>
                  <a:pt x="238976" y="15206"/>
                  <a:pt x="246299" y="17647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02" name="Google Shape;1802;p114"/>
          <p:cNvSpPr/>
          <p:nvPr/>
        </p:nvSpPr>
        <p:spPr>
          <a:xfrm>
            <a:off x="770300" y="1739936"/>
            <a:ext cx="6517275" cy="1837025"/>
          </a:xfrm>
          <a:custGeom>
            <a:rect b="b" l="l" r="r" t="t"/>
            <a:pathLst>
              <a:path extrusionOk="0" h="73481" w="260691">
                <a:moveTo>
                  <a:pt x="0" y="73145"/>
                </a:moveTo>
                <a:cubicBezTo>
                  <a:pt x="1033" y="74180"/>
                  <a:pt x="3011" y="72325"/>
                  <a:pt x="3925" y="71183"/>
                </a:cubicBezTo>
                <a:cubicBezTo>
                  <a:pt x="4677" y="70243"/>
                  <a:pt x="4561" y="66862"/>
                  <a:pt x="3598" y="67585"/>
                </a:cubicBezTo>
                <a:cubicBezTo>
                  <a:pt x="2267" y="68584"/>
                  <a:pt x="4551" y="71837"/>
                  <a:pt x="6215" y="71837"/>
                </a:cubicBezTo>
                <a:cubicBezTo>
                  <a:pt x="8877" y="71837"/>
                  <a:pt x="12923" y="66892"/>
                  <a:pt x="10794" y="65295"/>
                </a:cubicBezTo>
                <a:cubicBezTo>
                  <a:pt x="9729" y="64496"/>
                  <a:pt x="7562" y="67625"/>
                  <a:pt x="8504" y="68566"/>
                </a:cubicBezTo>
                <a:cubicBezTo>
                  <a:pt x="9760" y="69821"/>
                  <a:pt x="12054" y="70108"/>
                  <a:pt x="13738" y="69547"/>
                </a:cubicBezTo>
                <a:cubicBezTo>
                  <a:pt x="16976" y="68468"/>
                  <a:pt x="19843" y="63442"/>
                  <a:pt x="22896" y="64968"/>
                </a:cubicBezTo>
                <a:cubicBezTo>
                  <a:pt x="24574" y="65807"/>
                  <a:pt x="27132" y="67938"/>
                  <a:pt x="26167" y="69547"/>
                </a:cubicBezTo>
                <a:cubicBezTo>
                  <a:pt x="25650" y="70409"/>
                  <a:pt x="24215" y="70368"/>
                  <a:pt x="23223" y="70202"/>
                </a:cubicBezTo>
                <a:cubicBezTo>
                  <a:pt x="21486" y="69912"/>
                  <a:pt x="20473" y="66871"/>
                  <a:pt x="21261" y="65295"/>
                </a:cubicBezTo>
                <a:cubicBezTo>
                  <a:pt x="22678" y="62460"/>
                  <a:pt x="26628" y="60595"/>
                  <a:pt x="29765" y="61043"/>
                </a:cubicBezTo>
                <a:cubicBezTo>
                  <a:pt x="31782" y="61331"/>
                  <a:pt x="33333" y="66286"/>
                  <a:pt x="31401" y="66931"/>
                </a:cubicBezTo>
                <a:cubicBezTo>
                  <a:pt x="30935" y="67086"/>
                  <a:pt x="30903" y="67012"/>
                  <a:pt x="30419" y="66931"/>
                </a:cubicBezTo>
                <a:cubicBezTo>
                  <a:pt x="28645" y="66636"/>
                  <a:pt x="27569" y="62622"/>
                  <a:pt x="29111" y="61697"/>
                </a:cubicBezTo>
                <a:cubicBezTo>
                  <a:pt x="33042" y="59338"/>
                  <a:pt x="39838" y="60067"/>
                  <a:pt x="41540" y="55810"/>
                </a:cubicBezTo>
                <a:cubicBezTo>
                  <a:pt x="42326" y="53844"/>
                  <a:pt x="38122" y="51122"/>
                  <a:pt x="36307" y="52212"/>
                </a:cubicBezTo>
                <a:cubicBezTo>
                  <a:pt x="34918" y="53046"/>
                  <a:pt x="36492" y="56066"/>
                  <a:pt x="37942" y="56791"/>
                </a:cubicBezTo>
                <a:cubicBezTo>
                  <a:pt x="41531" y="58585"/>
                  <a:pt x="49253" y="50466"/>
                  <a:pt x="46120" y="47959"/>
                </a:cubicBezTo>
                <a:cubicBezTo>
                  <a:pt x="44854" y="46946"/>
                  <a:pt x="41017" y="50628"/>
                  <a:pt x="42522" y="51230"/>
                </a:cubicBezTo>
                <a:cubicBezTo>
                  <a:pt x="43534" y="51635"/>
                  <a:pt x="44759" y="51575"/>
                  <a:pt x="45793" y="51230"/>
                </a:cubicBezTo>
                <a:cubicBezTo>
                  <a:pt x="52126" y="49120"/>
                  <a:pt x="51638" y="36627"/>
                  <a:pt x="58222" y="35530"/>
                </a:cubicBezTo>
                <a:cubicBezTo>
                  <a:pt x="60072" y="35222"/>
                  <a:pt x="63343" y="39801"/>
                  <a:pt x="61493" y="40109"/>
                </a:cubicBezTo>
                <a:cubicBezTo>
                  <a:pt x="59643" y="40417"/>
                  <a:pt x="56757" y="36702"/>
                  <a:pt x="58222" y="35530"/>
                </a:cubicBezTo>
                <a:cubicBezTo>
                  <a:pt x="60980" y="33324"/>
                  <a:pt x="65206" y="33312"/>
                  <a:pt x="68689" y="33894"/>
                </a:cubicBezTo>
                <a:cubicBezTo>
                  <a:pt x="70592" y="34212"/>
                  <a:pt x="73657" y="36029"/>
                  <a:pt x="72941" y="37820"/>
                </a:cubicBezTo>
                <a:cubicBezTo>
                  <a:pt x="72415" y="39136"/>
                  <a:pt x="68287" y="37399"/>
                  <a:pt x="69016" y="36184"/>
                </a:cubicBezTo>
                <a:cubicBezTo>
                  <a:pt x="71550" y="31960"/>
                  <a:pt x="78859" y="38189"/>
                  <a:pt x="83735" y="37492"/>
                </a:cubicBezTo>
                <a:cubicBezTo>
                  <a:pt x="85894" y="37184"/>
                  <a:pt x="89811" y="32617"/>
                  <a:pt x="87660" y="32259"/>
                </a:cubicBezTo>
                <a:cubicBezTo>
                  <a:pt x="85591" y="31914"/>
                  <a:pt x="84881" y="37395"/>
                  <a:pt x="86679" y="38474"/>
                </a:cubicBezTo>
                <a:cubicBezTo>
                  <a:pt x="89490" y="40161"/>
                  <a:pt x="93765" y="39639"/>
                  <a:pt x="96492" y="37820"/>
                </a:cubicBezTo>
                <a:cubicBezTo>
                  <a:pt x="98281" y="36627"/>
                  <a:pt x="100563" y="34255"/>
                  <a:pt x="99763" y="32259"/>
                </a:cubicBezTo>
                <a:cubicBezTo>
                  <a:pt x="99350" y="31227"/>
                  <a:pt x="96140" y="31858"/>
                  <a:pt x="96492" y="32913"/>
                </a:cubicBezTo>
                <a:cubicBezTo>
                  <a:pt x="97019" y="34495"/>
                  <a:pt x="99795" y="34353"/>
                  <a:pt x="101398" y="33894"/>
                </a:cubicBezTo>
                <a:cubicBezTo>
                  <a:pt x="105156" y="32819"/>
                  <a:pt x="107683" y="28650"/>
                  <a:pt x="111538" y="28007"/>
                </a:cubicBezTo>
                <a:cubicBezTo>
                  <a:pt x="112764" y="27803"/>
                  <a:pt x="114706" y="30072"/>
                  <a:pt x="113827" y="30951"/>
                </a:cubicBezTo>
                <a:cubicBezTo>
                  <a:pt x="113210" y="31568"/>
                  <a:pt x="111382" y="31806"/>
                  <a:pt x="111211" y="30951"/>
                </a:cubicBezTo>
                <a:cubicBezTo>
                  <a:pt x="110879" y="29288"/>
                  <a:pt x="113136" y="27632"/>
                  <a:pt x="114809" y="27353"/>
                </a:cubicBezTo>
                <a:cubicBezTo>
                  <a:pt x="119025" y="26651"/>
                  <a:pt x="126628" y="39079"/>
                  <a:pt x="122659" y="37492"/>
                </a:cubicBezTo>
                <a:cubicBezTo>
                  <a:pt x="121602" y="37069"/>
                  <a:pt x="121093" y="35198"/>
                  <a:pt x="121678" y="34222"/>
                </a:cubicBezTo>
                <a:cubicBezTo>
                  <a:pt x="124551" y="29430"/>
                  <a:pt x="133812" y="35832"/>
                  <a:pt x="138359" y="32586"/>
                </a:cubicBezTo>
                <a:cubicBezTo>
                  <a:pt x="139748" y="31594"/>
                  <a:pt x="141527" y="29470"/>
                  <a:pt x="140649" y="28007"/>
                </a:cubicBezTo>
                <a:cubicBezTo>
                  <a:pt x="139808" y="26605"/>
                  <a:pt x="135226" y="26456"/>
                  <a:pt x="135743" y="28007"/>
                </a:cubicBezTo>
                <a:cubicBezTo>
                  <a:pt x="137508" y="33302"/>
                  <a:pt x="147105" y="34101"/>
                  <a:pt x="152097" y="31605"/>
                </a:cubicBezTo>
                <a:cubicBezTo>
                  <a:pt x="153365" y="30971"/>
                  <a:pt x="154463" y="28895"/>
                  <a:pt x="153733" y="27680"/>
                </a:cubicBezTo>
                <a:cubicBezTo>
                  <a:pt x="152945" y="26368"/>
                  <a:pt x="149453" y="25852"/>
                  <a:pt x="149153" y="27353"/>
                </a:cubicBezTo>
                <a:cubicBezTo>
                  <a:pt x="148328" y="31483"/>
                  <a:pt x="156775" y="32624"/>
                  <a:pt x="160929" y="31932"/>
                </a:cubicBezTo>
                <a:cubicBezTo>
                  <a:pt x="164404" y="31353"/>
                  <a:pt x="167218" y="28007"/>
                  <a:pt x="170741" y="28007"/>
                </a:cubicBezTo>
                <a:cubicBezTo>
                  <a:pt x="172922" y="28007"/>
                  <a:pt x="172892" y="34908"/>
                  <a:pt x="170741" y="34549"/>
                </a:cubicBezTo>
                <a:cubicBezTo>
                  <a:pt x="169442" y="34332"/>
                  <a:pt x="168587" y="32162"/>
                  <a:pt x="169106" y="30951"/>
                </a:cubicBezTo>
                <a:cubicBezTo>
                  <a:pt x="170751" y="27110"/>
                  <a:pt x="178253" y="24725"/>
                  <a:pt x="181208" y="27680"/>
                </a:cubicBezTo>
                <a:cubicBezTo>
                  <a:pt x="181753" y="28225"/>
                  <a:pt x="182196" y="29572"/>
                  <a:pt x="181535" y="29969"/>
                </a:cubicBezTo>
                <a:cubicBezTo>
                  <a:pt x="180345" y="30683"/>
                  <a:pt x="177724" y="28109"/>
                  <a:pt x="178591" y="27026"/>
                </a:cubicBezTo>
                <a:cubicBezTo>
                  <a:pt x="182517" y="22120"/>
                  <a:pt x="191400" y="18504"/>
                  <a:pt x="190367" y="12306"/>
                </a:cubicBezTo>
                <a:cubicBezTo>
                  <a:pt x="190128" y="10871"/>
                  <a:pt x="186863" y="10078"/>
                  <a:pt x="186114" y="11325"/>
                </a:cubicBezTo>
                <a:cubicBezTo>
                  <a:pt x="185007" y="13169"/>
                  <a:pt x="187264" y="16533"/>
                  <a:pt x="189385" y="16886"/>
                </a:cubicBezTo>
                <a:cubicBezTo>
                  <a:pt x="193561" y="17582"/>
                  <a:pt x="200548" y="13866"/>
                  <a:pt x="199852" y="9690"/>
                </a:cubicBezTo>
                <a:cubicBezTo>
                  <a:pt x="199751" y="9082"/>
                  <a:pt x="199149" y="8260"/>
                  <a:pt x="198544" y="8381"/>
                </a:cubicBezTo>
                <a:cubicBezTo>
                  <a:pt x="196884" y="8714"/>
                  <a:pt x="198338" y="12531"/>
                  <a:pt x="199852" y="13288"/>
                </a:cubicBezTo>
                <a:cubicBezTo>
                  <a:pt x="205704" y="16212"/>
                  <a:pt x="214368" y="9203"/>
                  <a:pt x="219478" y="13288"/>
                </a:cubicBezTo>
                <a:cubicBezTo>
                  <a:pt x="220205" y="13870"/>
                  <a:pt x="220938" y="15105"/>
                  <a:pt x="220459" y="15904"/>
                </a:cubicBezTo>
                <a:cubicBezTo>
                  <a:pt x="219853" y="16915"/>
                  <a:pt x="217348" y="15109"/>
                  <a:pt x="217515" y="13942"/>
                </a:cubicBezTo>
                <a:cubicBezTo>
                  <a:pt x="217985" y="10652"/>
                  <a:pt x="220904" y="7470"/>
                  <a:pt x="224057" y="6419"/>
                </a:cubicBezTo>
                <a:cubicBezTo>
                  <a:pt x="226347" y="5656"/>
                  <a:pt x="232995" y="7465"/>
                  <a:pt x="230926" y="8708"/>
                </a:cubicBezTo>
                <a:cubicBezTo>
                  <a:pt x="229475" y="9579"/>
                  <a:pt x="225781" y="9075"/>
                  <a:pt x="226020" y="7400"/>
                </a:cubicBezTo>
                <a:cubicBezTo>
                  <a:pt x="226565" y="3584"/>
                  <a:pt x="232357" y="1207"/>
                  <a:pt x="236159" y="1840"/>
                </a:cubicBezTo>
                <a:cubicBezTo>
                  <a:pt x="241313" y="2699"/>
                  <a:pt x="245593" y="9706"/>
                  <a:pt x="250551" y="8054"/>
                </a:cubicBezTo>
                <a:cubicBezTo>
                  <a:pt x="253042" y="7224"/>
                  <a:pt x="253458" y="1554"/>
                  <a:pt x="251206" y="204"/>
                </a:cubicBezTo>
                <a:cubicBezTo>
                  <a:pt x="248861" y="-1202"/>
                  <a:pt x="249585" y="6864"/>
                  <a:pt x="251860" y="8381"/>
                </a:cubicBezTo>
                <a:cubicBezTo>
                  <a:pt x="253807" y="9680"/>
                  <a:pt x="259729" y="6765"/>
                  <a:pt x="258074" y="5110"/>
                </a:cubicBezTo>
                <a:cubicBezTo>
                  <a:pt x="255755" y="2791"/>
                  <a:pt x="258372" y="12277"/>
                  <a:pt x="260691" y="14596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03" name="Google Shape;1803;p114"/>
          <p:cNvSpPr/>
          <p:nvPr/>
        </p:nvSpPr>
        <p:spPr>
          <a:xfrm>
            <a:off x="1031975" y="1946002"/>
            <a:ext cx="6165650" cy="2268550"/>
          </a:xfrm>
          <a:custGeom>
            <a:rect b="b" l="l" r="r" t="t"/>
            <a:pathLst>
              <a:path extrusionOk="0" h="90742" w="246626">
                <a:moveTo>
                  <a:pt x="0" y="90743"/>
                </a:moveTo>
                <a:cubicBezTo>
                  <a:pt x="4495" y="87065"/>
                  <a:pt x="7603" y="79621"/>
                  <a:pt x="13411" y="79621"/>
                </a:cubicBezTo>
                <a:cubicBezTo>
                  <a:pt x="15703" y="79621"/>
                  <a:pt x="10791" y="86490"/>
                  <a:pt x="13083" y="86490"/>
                </a:cubicBezTo>
                <a:cubicBezTo>
                  <a:pt x="15200" y="86490"/>
                  <a:pt x="15450" y="82979"/>
                  <a:pt x="16681" y="81257"/>
                </a:cubicBezTo>
                <a:cubicBezTo>
                  <a:pt x="20504" y="75907"/>
                  <a:pt x="24788" y="70861"/>
                  <a:pt x="29438" y="66211"/>
                </a:cubicBezTo>
                <a:cubicBezTo>
                  <a:pt x="30802" y="64847"/>
                  <a:pt x="31965" y="61423"/>
                  <a:pt x="33690" y="62286"/>
                </a:cubicBezTo>
                <a:cubicBezTo>
                  <a:pt x="34780" y="62831"/>
                  <a:pt x="33187" y="65499"/>
                  <a:pt x="34344" y="65884"/>
                </a:cubicBezTo>
                <a:cubicBezTo>
                  <a:pt x="37198" y="66834"/>
                  <a:pt x="38759" y="61796"/>
                  <a:pt x="40886" y="59669"/>
                </a:cubicBezTo>
                <a:cubicBezTo>
                  <a:pt x="45140" y="55415"/>
                  <a:pt x="49292" y="51056"/>
                  <a:pt x="53316" y="46585"/>
                </a:cubicBezTo>
                <a:cubicBezTo>
                  <a:pt x="54348" y="45439"/>
                  <a:pt x="55207" y="42625"/>
                  <a:pt x="56587" y="43314"/>
                </a:cubicBezTo>
                <a:cubicBezTo>
                  <a:pt x="58768" y="44403"/>
                  <a:pt x="55764" y="51694"/>
                  <a:pt x="57895" y="50510"/>
                </a:cubicBezTo>
                <a:cubicBezTo>
                  <a:pt x="63153" y="47588"/>
                  <a:pt x="66473" y="42048"/>
                  <a:pt x="70324" y="37427"/>
                </a:cubicBezTo>
                <a:cubicBezTo>
                  <a:pt x="71212" y="36361"/>
                  <a:pt x="72113" y="33713"/>
                  <a:pt x="73268" y="34483"/>
                </a:cubicBezTo>
                <a:cubicBezTo>
                  <a:pt x="75315" y="35847"/>
                  <a:pt x="72492" y="41197"/>
                  <a:pt x="74904" y="41679"/>
                </a:cubicBezTo>
                <a:cubicBezTo>
                  <a:pt x="76536" y="42005"/>
                  <a:pt x="77842" y="40084"/>
                  <a:pt x="79156" y="39062"/>
                </a:cubicBezTo>
                <a:cubicBezTo>
                  <a:pt x="86319" y="33490"/>
                  <a:pt x="92323" y="23362"/>
                  <a:pt x="101398" y="23362"/>
                </a:cubicBezTo>
                <a:cubicBezTo>
                  <a:pt x="103348" y="23362"/>
                  <a:pt x="102096" y="28944"/>
                  <a:pt x="104015" y="28595"/>
                </a:cubicBezTo>
                <a:cubicBezTo>
                  <a:pt x="109985" y="27510"/>
                  <a:pt x="115399" y="21846"/>
                  <a:pt x="121350" y="23035"/>
                </a:cubicBezTo>
                <a:cubicBezTo>
                  <a:pt x="123717" y="23508"/>
                  <a:pt x="116772" y="29139"/>
                  <a:pt x="119061" y="29904"/>
                </a:cubicBezTo>
                <a:cubicBezTo>
                  <a:pt x="127723" y="32800"/>
                  <a:pt x="135113" y="19110"/>
                  <a:pt x="144247" y="19110"/>
                </a:cubicBezTo>
                <a:cubicBezTo>
                  <a:pt x="148088" y="19110"/>
                  <a:pt x="139741" y="28429"/>
                  <a:pt x="142938" y="30558"/>
                </a:cubicBezTo>
                <a:cubicBezTo>
                  <a:pt x="145334" y="32154"/>
                  <a:pt x="148214" y="28247"/>
                  <a:pt x="150789" y="26960"/>
                </a:cubicBezTo>
                <a:cubicBezTo>
                  <a:pt x="155238" y="24736"/>
                  <a:pt x="159851" y="22833"/>
                  <a:pt x="164199" y="20418"/>
                </a:cubicBezTo>
                <a:cubicBezTo>
                  <a:pt x="165777" y="19542"/>
                  <a:pt x="167830" y="16852"/>
                  <a:pt x="169106" y="18128"/>
                </a:cubicBezTo>
                <a:cubicBezTo>
                  <a:pt x="170881" y="19903"/>
                  <a:pt x="166269" y="25651"/>
                  <a:pt x="168779" y="25651"/>
                </a:cubicBezTo>
                <a:cubicBezTo>
                  <a:pt x="171405" y="25651"/>
                  <a:pt x="172747" y="22209"/>
                  <a:pt x="174666" y="20418"/>
                </a:cubicBezTo>
                <a:cubicBezTo>
                  <a:pt x="180218" y="15236"/>
                  <a:pt x="184013" y="8432"/>
                  <a:pt x="189058" y="2755"/>
                </a:cubicBezTo>
                <a:cubicBezTo>
                  <a:pt x="189877" y="1833"/>
                  <a:pt x="190572" y="-414"/>
                  <a:pt x="191675" y="138"/>
                </a:cubicBezTo>
                <a:cubicBezTo>
                  <a:pt x="193926" y="1264"/>
                  <a:pt x="187290" y="5939"/>
                  <a:pt x="189385" y="7334"/>
                </a:cubicBezTo>
                <a:cubicBezTo>
                  <a:pt x="191432" y="8697"/>
                  <a:pt x="194165" y="6163"/>
                  <a:pt x="196581" y="5699"/>
                </a:cubicBezTo>
                <a:cubicBezTo>
                  <a:pt x="204269" y="4221"/>
                  <a:pt x="211756" y="1755"/>
                  <a:pt x="219478" y="465"/>
                </a:cubicBezTo>
                <a:cubicBezTo>
                  <a:pt x="221895" y="61"/>
                  <a:pt x="216267" y="4957"/>
                  <a:pt x="216861" y="7334"/>
                </a:cubicBezTo>
                <a:cubicBezTo>
                  <a:pt x="217291" y="9056"/>
                  <a:pt x="220385" y="6831"/>
                  <a:pt x="222094" y="6353"/>
                </a:cubicBezTo>
                <a:cubicBezTo>
                  <a:pt x="230086" y="4116"/>
                  <a:pt x="238327" y="2101"/>
                  <a:pt x="246626" y="2101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lgDashDot"/>
            <a:round/>
            <a:headEnd len="med" w="med" type="none"/>
            <a:tailEnd len="med" w="med" type="none"/>
          </a:ln>
        </p:spPr>
      </p:sp>
      <p:pic>
        <p:nvPicPr>
          <p:cNvPr id="1804" name="Google Shape;180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925" y="2145165"/>
            <a:ext cx="85312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525" y="1497000"/>
            <a:ext cx="793524" cy="7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4113" y="1311438"/>
            <a:ext cx="594001" cy="5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1" name="Google Shape;1811;p115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15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115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115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115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115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115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115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115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115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115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15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115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115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115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115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115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115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15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115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115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115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115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115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115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115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115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15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15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15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15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15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115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15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115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15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115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15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15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115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115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115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115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115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115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15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7" name="Google Shape;1857;p115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115"/>
          <p:cNvSpPr/>
          <p:nvPr/>
        </p:nvSpPr>
        <p:spPr>
          <a:xfrm rot="-732134">
            <a:off x="707724" y="2366767"/>
            <a:ext cx="2318308" cy="1264890"/>
          </a:xfrm>
          <a:custGeom>
            <a:rect b="b" l="l" r="r" t="t"/>
            <a:pathLst>
              <a:path extrusionOk="0" h="117269" w="89909">
                <a:moveTo>
                  <a:pt x="0" y="0"/>
                </a:moveTo>
                <a:cubicBezTo>
                  <a:pt x="1067" y="25608"/>
                  <a:pt x="3383" y="51275"/>
                  <a:pt x="1962" y="76866"/>
                </a:cubicBezTo>
                <a:cubicBezTo>
                  <a:pt x="1381" y="87319"/>
                  <a:pt x="1317" y="97879"/>
                  <a:pt x="2616" y="108267"/>
                </a:cubicBezTo>
                <a:cubicBezTo>
                  <a:pt x="2988" y="111238"/>
                  <a:pt x="1412" y="116151"/>
                  <a:pt x="4252" y="117098"/>
                </a:cubicBezTo>
                <a:cubicBezTo>
                  <a:pt x="6305" y="117782"/>
                  <a:pt x="8247" y="114809"/>
                  <a:pt x="9158" y="112846"/>
                </a:cubicBezTo>
                <a:cubicBezTo>
                  <a:pt x="12746" y="105116"/>
                  <a:pt x="14796" y="96692"/>
                  <a:pt x="16354" y="88314"/>
                </a:cubicBezTo>
                <a:cubicBezTo>
                  <a:pt x="19205" y="72984"/>
                  <a:pt x="19545" y="57279"/>
                  <a:pt x="21915" y="41867"/>
                </a:cubicBezTo>
                <a:cubicBezTo>
                  <a:pt x="22942" y="35188"/>
                  <a:pt x="19469" y="24937"/>
                  <a:pt x="25513" y="21915"/>
                </a:cubicBezTo>
                <a:cubicBezTo>
                  <a:pt x="29307" y="20018"/>
                  <a:pt x="30808" y="29129"/>
                  <a:pt x="31073" y="33363"/>
                </a:cubicBezTo>
                <a:cubicBezTo>
                  <a:pt x="31856" y="45889"/>
                  <a:pt x="29476" y="58851"/>
                  <a:pt x="32709" y="70978"/>
                </a:cubicBezTo>
                <a:cubicBezTo>
                  <a:pt x="33565" y="74187"/>
                  <a:pt x="33483" y="79087"/>
                  <a:pt x="36634" y="80137"/>
                </a:cubicBezTo>
                <a:cubicBezTo>
                  <a:pt x="39429" y="81069"/>
                  <a:pt x="41942" y="77074"/>
                  <a:pt x="43503" y="74576"/>
                </a:cubicBezTo>
                <a:cubicBezTo>
                  <a:pt x="51014" y="62559"/>
                  <a:pt x="51247" y="47185"/>
                  <a:pt x="57241" y="34344"/>
                </a:cubicBezTo>
                <a:cubicBezTo>
                  <a:pt x="58625" y="31379"/>
                  <a:pt x="58972" y="25046"/>
                  <a:pt x="62147" y="25840"/>
                </a:cubicBezTo>
                <a:cubicBezTo>
                  <a:pt x="65405" y="26655"/>
                  <a:pt x="64169" y="32304"/>
                  <a:pt x="64437" y="35652"/>
                </a:cubicBezTo>
                <a:cubicBezTo>
                  <a:pt x="65273" y="46088"/>
                  <a:pt x="65416" y="56712"/>
                  <a:pt x="63782" y="67053"/>
                </a:cubicBezTo>
                <a:cubicBezTo>
                  <a:pt x="63011" y="71929"/>
                  <a:pt x="61185" y="79232"/>
                  <a:pt x="65418" y="81772"/>
                </a:cubicBezTo>
                <a:cubicBezTo>
                  <a:pt x="66878" y="82648"/>
                  <a:pt x="68341" y="79878"/>
                  <a:pt x="69343" y="78501"/>
                </a:cubicBezTo>
                <a:cubicBezTo>
                  <a:pt x="75389" y="70185"/>
                  <a:pt x="76500" y="51535"/>
                  <a:pt x="86679" y="52988"/>
                </a:cubicBezTo>
                <a:cubicBezTo>
                  <a:pt x="93595" y="53976"/>
                  <a:pt x="87391" y="67145"/>
                  <a:pt x="85697" y="73922"/>
                </a:cubicBezTo>
              </a:path>
            </a:pathLst>
          </a:custGeom>
          <a:noFill/>
          <a:ln cap="flat" cmpd="sng" w="2286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59" name="Google Shape;1859;p115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115"/>
          <p:cNvSpPr/>
          <p:nvPr/>
        </p:nvSpPr>
        <p:spPr>
          <a:xfrm flipH="1" rot="-1110172">
            <a:off x="5493662" y="1073603"/>
            <a:ext cx="2338724" cy="1435697"/>
          </a:xfrm>
          <a:custGeom>
            <a:rect b="b" l="l" r="r" t="t"/>
            <a:pathLst>
              <a:path extrusionOk="0" h="117269" w="89909">
                <a:moveTo>
                  <a:pt x="0" y="0"/>
                </a:moveTo>
                <a:cubicBezTo>
                  <a:pt x="1067" y="25608"/>
                  <a:pt x="3383" y="51275"/>
                  <a:pt x="1962" y="76866"/>
                </a:cubicBezTo>
                <a:cubicBezTo>
                  <a:pt x="1381" y="87319"/>
                  <a:pt x="1317" y="97879"/>
                  <a:pt x="2616" y="108267"/>
                </a:cubicBezTo>
                <a:cubicBezTo>
                  <a:pt x="2988" y="111238"/>
                  <a:pt x="1412" y="116151"/>
                  <a:pt x="4252" y="117098"/>
                </a:cubicBezTo>
                <a:cubicBezTo>
                  <a:pt x="6305" y="117782"/>
                  <a:pt x="8247" y="114809"/>
                  <a:pt x="9158" y="112846"/>
                </a:cubicBezTo>
                <a:cubicBezTo>
                  <a:pt x="12746" y="105116"/>
                  <a:pt x="14796" y="96692"/>
                  <a:pt x="16354" y="88314"/>
                </a:cubicBezTo>
                <a:cubicBezTo>
                  <a:pt x="19205" y="72984"/>
                  <a:pt x="19545" y="57279"/>
                  <a:pt x="21915" y="41867"/>
                </a:cubicBezTo>
                <a:cubicBezTo>
                  <a:pt x="22942" y="35188"/>
                  <a:pt x="19469" y="24937"/>
                  <a:pt x="25513" y="21915"/>
                </a:cubicBezTo>
                <a:cubicBezTo>
                  <a:pt x="29307" y="20018"/>
                  <a:pt x="30808" y="29129"/>
                  <a:pt x="31073" y="33363"/>
                </a:cubicBezTo>
                <a:cubicBezTo>
                  <a:pt x="31856" y="45889"/>
                  <a:pt x="29476" y="58851"/>
                  <a:pt x="32709" y="70978"/>
                </a:cubicBezTo>
                <a:cubicBezTo>
                  <a:pt x="33565" y="74187"/>
                  <a:pt x="33483" y="79087"/>
                  <a:pt x="36634" y="80137"/>
                </a:cubicBezTo>
                <a:cubicBezTo>
                  <a:pt x="39429" y="81069"/>
                  <a:pt x="41942" y="77074"/>
                  <a:pt x="43503" y="74576"/>
                </a:cubicBezTo>
                <a:cubicBezTo>
                  <a:pt x="51014" y="62559"/>
                  <a:pt x="51247" y="47185"/>
                  <a:pt x="57241" y="34344"/>
                </a:cubicBezTo>
                <a:cubicBezTo>
                  <a:pt x="58625" y="31379"/>
                  <a:pt x="58972" y="25046"/>
                  <a:pt x="62147" y="25840"/>
                </a:cubicBezTo>
                <a:cubicBezTo>
                  <a:pt x="65405" y="26655"/>
                  <a:pt x="64169" y="32304"/>
                  <a:pt x="64437" y="35652"/>
                </a:cubicBezTo>
                <a:cubicBezTo>
                  <a:pt x="65273" y="46088"/>
                  <a:pt x="65416" y="56712"/>
                  <a:pt x="63782" y="67053"/>
                </a:cubicBezTo>
                <a:cubicBezTo>
                  <a:pt x="63011" y="71929"/>
                  <a:pt x="61185" y="79232"/>
                  <a:pt x="65418" y="81772"/>
                </a:cubicBezTo>
                <a:cubicBezTo>
                  <a:pt x="66878" y="82648"/>
                  <a:pt x="68341" y="79878"/>
                  <a:pt x="69343" y="78501"/>
                </a:cubicBezTo>
                <a:cubicBezTo>
                  <a:pt x="75389" y="70185"/>
                  <a:pt x="76500" y="51535"/>
                  <a:pt x="86679" y="52988"/>
                </a:cubicBezTo>
                <a:cubicBezTo>
                  <a:pt x="93595" y="53976"/>
                  <a:pt x="87391" y="67145"/>
                  <a:pt x="85697" y="73922"/>
                </a:cubicBezTo>
              </a:path>
            </a:pathLst>
          </a:custGeom>
          <a:noFill/>
          <a:ln cap="flat" cmpd="sng" w="2286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861" name="Google Shape;1861;p115"/>
          <p:cNvGrpSpPr/>
          <p:nvPr/>
        </p:nvGrpSpPr>
        <p:grpSpPr>
          <a:xfrm>
            <a:off x="8490100" y="3942475"/>
            <a:ext cx="382724" cy="382724"/>
            <a:chOff x="8490100" y="4628275"/>
            <a:chExt cx="382724" cy="382724"/>
          </a:xfrm>
        </p:grpSpPr>
        <p:pic>
          <p:nvPicPr>
            <p:cNvPr id="1862" name="Google Shape;1862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5" name="Google Shape;186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15"/>
          <p:cNvSpPr/>
          <p:nvPr/>
        </p:nvSpPr>
        <p:spPr>
          <a:xfrm rot="-3318">
            <a:off x="8548450" y="591827"/>
            <a:ext cx="310800" cy="319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7" name="Google Shape;1867;p115"/>
          <p:cNvSpPr/>
          <p:nvPr/>
        </p:nvSpPr>
        <p:spPr>
          <a:xfrm rot="5396682">
            <a:off x="4237275" y="703150"/>
            <a:ext cx="310800" cy="7997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8" name="Google Shape;1868;p115"/>
          <p:cNvSpPr/>
          <p:nvPr/>
        </p:nvSpPr>
        <p:spPr>
          <a:xfrm>
            <a:off x="418675" y="142275"/>
            <a:ext cx="7997100" cy="4254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9" name="Google Shape;1869;p115"/>
          <p:cNvCxnSpPr/>
          <p:nvPr/>
        </p:nvCxnSpPr>
        <p:spPr>
          <a:xfrm flipH="1" rot="10800000">
            <a:off x="531325" y="340650"/>
            <a:ext cx="7748400" cy="39657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0" name="Google Shape;1870;p115"/>
          <p:cNvSpPr txBox="1"/>
          <p:nvPr/>
        </p:nvSpPr>
        <p:spPr>
          <a:xfrm>
            <a:off x="3407725" y="4517350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1" name="Google Shape;1871;p115"/>
          <p:cNvSpPr txBox="1"/>
          <p:nvPr/>
        </p:nvSpPr>
        <p:spPr>
          <a:xfrm rot="-1568923">
            <a:off x="4322054" y="1412884"/>
            <a:ext cx="1938722" cy="369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</a:rPr>
              <a:t>value</a:t>
            </a:r>
            <a:endParaRPr b="1" sz="1200">
              <a:solidFill>
                <a:srgbClr val="00FF00"/>
              </a:solidFill>
            </a:endParaRPr>
          </a:p>
        </p:txBody>
      </p:sp>
      <p:cxnSp>
        <p:nvCxnSpPr>
          <p:cNvPr id="1872" name="Google Shape;1872;p115"/>
          <p:cNvCxnSpPr/>
          <p:nvPr/>
        </p:nvCxnSpPr>
        <p:spPr>
          <a:xfrm flipH="1" rot="10800000">
            <a:off x="696700" y="2415350"/>
            <a:ext cx="7596900" cy="8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3" name="Google Shape;1873;p115"/>
          <p:cNvSpPr txBox="1"/>
          <p:nvPr/>
        </p:nvSpPr>
        <p:spPr>
          <a:xfrm rot="-532">
            <a:off x="2645720" y="2016052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cost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874" name="Google Shape;1874;p115"/>
          <p:cNvSpPr txBox="1"/>
          <p:nvPr/>
        </p:nvSpPr>
        <p:spPr>
          <a:xfrm rot="-1596">
            <a:off x="914419" y="2672246"/>
            <a:ext cx="1938600" cy="3693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not worth it</a:t>
            </a:r>
            <a:endParaRPr b="1" sz="1200">
              <a:solidFill>
                <a:srgbClr val="FFFF00"/>
              </a:solidFill>
            </a:endParaRPr>
          </a:p>
        </p:txBody>
      </p:sp>
      <p:sp>
        <p:nvSpPr>
          <p:cNvPr id="1875" name="Google Shape;1875;p115"/>
          <p:cNvSpPr txBox="1"/>
          <p:nvPr/>
        </p:nvSpPr>
        <p:spPr>
          <a:xfrm rot="-1596">
            <a:off x="5846119" y="1757846"/>
            <a:ext cx="1938600" cy="3693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</a:rPr>
              <a:t>worth it</a:t>
            </a:r>
            <a:endParaRPr b="1" sz="1200">
              <a:solidFill>
                <a:srgbClr val="FF9900"/>
              </a:solidFill>
            </a:endParaRPr>
          </a:p>
        </p:txBody>
      </p:sp>
      <p:sp>
        <p:nvSpPr>
          <p:cNvPr id="1876" name="Google Shape;1876;p115"/>
          <p:cNvSpPr/>
          <p:nvPr/>
        </p:nvSpPr>
        <p:spPr>
          <a:xfrm>
            <a:off x="3246775" y="240266"/>
            <a:ext cx="2494627" cy="6783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Defense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881" name="Google Shape;1881;p116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16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76200">
            <a:solidFill>
              <a:srgbClr val="CCCCCC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883" name="Google Shape;188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884" name="Google Shape;1884;p116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16"/>
          <p:cNvSpPr/>
          <p:nvPr/>
        </p:nvSpPr>
        <p:spPr>
          <a:xfrm>
            <a:off x="1313496" y="771925"/>
            <a:ext cx="5949550" cy="2231675"/>
          </a:xfrm>
          <a:custGeom>
            <a:rect b="b" l="l" r="r" t="t"/>
            <a:pathLst>
              <a:path extrusionOk="0" h="89267" w="237982">
                <a:moveTo>
                  <a:pt x="12944" y="0"/>
                </a:moveTo>
                <a:cubicBezTo>
                  <a:pt x="15369" y="7283"/>
                  <a:pt x="22519" y="16742"/>
                  <a:pt x="17523" y="22570"/>
                </a:cubicBezTo>
                <a:cubicBezTo>
                  <a:pt x="14747" y="25808"/>
                  <a:pt x="7431" y="26880"/>
                  <a:pt x="4766" y="23551"/>
                </a:cubicBezTo>
                <a:cubicBezTo>
                  <a:pt x="3175" y="21564"/>
                  <a:pt x="7817" y="16680"/>
                  <a:pt x="10000" y="17990"/>
                </a:cubicBezTo>
                <a:cubicBezTo>
                  <a:pt x="17812" y="22679"/>
                  <a:pt x="-1310" y="34515"/>
                  <a:pt x="187" y="43503"/>
                </a:cubicBezTo>
                <a:cubicBezTo>
                  <a:pt x="1163" y="49363"/>
                  <a:pt x="8327" y="52312"/>
                  <a:pt x="13271" y="55606"/>
                </a:cubicBezTo>
                <a:cubicBezTo>
                  <a:pt x="18356" y="58994"/>
                  <a:pt x="25693" y="63654"/>
                  <a:pt x="30934" y="60512"/>
                </a:cubicBezTo>
                <a:cubicBezTo>
                  <a:pt x="33429" y="59016"/>
                  <a:pt x="31841" y="51530"/>
                  <a:pt x="28971" y="52008"/>
                </a:cubicBezTo>
                <a:cubicBezTo>
                  <a:pt x="25681" y="52556"/>
                  <a:pt x="25291" y="58960"/>
                  <a:pt x="27008" y="61820"/>
                </a:cubicBezTo>
                <a:cubicBezTo>
                  <a:pt x="31868" y="69917"/>
                  <a:pt x="42134" y="73942"/>
                  <a:pt x="51213" y="76540"/>
                </a:cubicBezTo>
                <a:cubicBezTo>
                  <a:pt x="57524" y="78346"/>
                  <a:pt x="64036" y="81544"/>
                  <a:pt x="70511" y="80465"/>
                </a:cubicBezTo>
                <a:cubicBezTo>
                  <a:pt x="77155" y="79358"/>
                  <a:pt x="81530" y="71759"/>
                  <a:pt x="88174" y="70652"/>
                </a:cubicBezTo>
                <a:cubicBezTo>
                  <a:pt x="96768" y="69220"/>
                  <a:pt x="114291" y="84489"/>
                  <a:pt x="106819" y="88969"/>
                </a:cubicBezTo>
                <a:cubicBezTo>
                  <a:pt x="104831" y="90161"/>
                  <a:pt x="101047" y="85724"/>
                  <a:pt x="102239" y="83736"/>
                </a:cubicBezTo>
                <a:cubicBezTo>
                  <a:pt x="104945" y="79223"/>
                  <a:pt x="110133" y="75769"/>
                  <a:pt x="115323" y="74904"/>
                </a:cubicBezTo>
                <a:cubicBezTo>
                  <a:pt x="125933" y="73136"/>
                  <a:pt x="148818" y="79626"/>
                  <a:pt x="147051" y="69016"/>
                </a:cubicBezTo>
                <a:cubicBezTo>
                  <a:pt x="146338" y="64733"/>
                  <a:pt x="138674" y="59733"/>
                  <a:pt x="135603" y="62802"/>
                </a:cubicBezTo>
                <a:cubicBezTo>
                  <a:pt x="132913" y="65491"/>
                  <a:pt x="137084" y="72315"/>
                  <a:pt x="140836" y="72942"/>
                </a:cubicBezTo>
                <a:cubicBezTo>
                  <a:pt x="152294" y="74858"/>
                  <a:pt x="166941" y="66719"/>
                  <a:pt x="171255" y="55933"/>
                </a:cubicBezTo>
                <a:cubicBezTo>
                  <a:pt x="173180" y="51121"/>
                  <a:pt x="172143" y="38963"/>
                  <a:pt x="167330" y="40887"/>
                </a:cubicBezTo>
                <a:cubicBezTo>
                  <a:pt x="164749" y="41919"/>
                  <a:pt x="167000" y="47098"/>
                  <a:pt x="168966" y="49064"/>
                </a:cubicBezTo>
                <a:cubicBezTo>
                  <a:pt x="177455" y="57553"/>
                  <a:pt x="199579" y="39960"/>
                  <a:pt x="204946" y="50699"/>
                </a:cubicBezTo>
                <a:cubicBezTo>
                  <a:pt x="207131" y="55071"/>
                  <a:pt x="198336" y="60549"/>
                  <a:pt x="193498" y="59858"/>
                </a:cubicBezTo>
                <a:cubicBezTo>
                  <a:pt x="189910" y="59346"/>
                  <a:pt x="188544" y="52407"/>
                  <a:pt x="190554" y="49391"/>
                </a:cubicBezTo>
                <a:cubicBezTo>
                  <a:pt x="196667" y="40221"/>
                  <a:pt x="213135" y="44598"/>
                  <a:pt x="223590" y="48083"/>
                </a:cubicBezTo>
                <a:cubicBezTo>
                  <a:pt x="228469" y="49709"/>
                  <a:pt x="232839" y="53643"/>
                  <a:pt x="237982" y="5364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86" name="Google Shape;1886;p116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891" name="Google Shape;1891;p117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17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893" name="Google Shape;189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894" name="Google Shape;1894;p117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17"/>
          <p:cNvSpPr/>
          <p:nvPr/>
        </p:nvSpPr>
        <p:spPr>
          <a:xfrm>
            <a:off x="1313496" y="771925"/>
            <a:ext cx="5949550" cy="2231675"/>
          </a:xfrm>
          <a:custGeom>
            <a:rect b="b" l="l" r="r" t="t"/>
            <a:pathLst>
              <a:path extrusionOk="0" h="89267" w="237982">
                <a:moveTo>
                  <a:pt x="12944" y="0"/>
                </a:moveTo>
                <a:cubicBezTo>
                  <a:pt x="15369" y="7283"/>
                  <a:pt x="22519" y="16742"/>
                  <a:pt x="17523" y="22570"/>
                </a:cubicBezTo>
                <a:cubicBezTo>
                  <a:pt x="14747" y="25808"/>
                  <a:pt x="7431" y="26880"/>
                  <a:pt x="4766" y="23551"/>
                </a:cubicBezTo>
                <a:cubicBezTo>
                  <a:pt x="3175" y="21564"/>
                  <a:pt x="7817" y="16680"/>
                  <a:pt x="10000" y="17990"/>
                </a:cubicBezTo>
                <a:cubicBezTo>
                  <a:pt x="17812" y="22679"/>
                  <a:pt x="-1310" y="34515"/>
                  <a:pt x="187" y="43503"/>
                </a:cubicBezTo>
                <a:cubicBezTo>
                  <a:pt x="1163" y="49363"/>
                  <a:pt x="8327" y="52312"/>
                  <a:pt x="13271" y="55606"/>
                </a:cubicBezTo>
                <a:cubicBezTo>
                  <a:pt x="18356" y="58994"/>
                  <a:pt x="25693" y="63654"/>
                  <a:pt x="30934" y="60512"/>
                </a:cubicBezTo>
                <a:cubicBezTo>
                  <a:pt x="33429" y="59016"/>
                  <a:pt x="31841" y="51530"/>
                  <a:pt x="28971" y="52008"/>
                </a:cubicBezTo>
                <a:cubicBezTo>
                  <a:pt x="25681" y="52556"/>
                  <a:pt x="25291" y="58960"/>
                  <a:pt x="27008" y="61820"/>
                </a:cubicBezTo>
                <a:cubicBezTo>
                  <a:pt x="31868" y="69917"/>
                  <a:pt x="42134" y="73942"/>
                  <a:pt x="51213" y="76540"/>
                </a:cubicBezTo>
                <a:cubicBezTo>
                  <a:pt x="57524" y="78346"/>
                  <a:pt x="64036" y="81544"/>
                  <a:pt x="70511" y="80465"/>
                </a:cubicBezTo>
                <a:cubicBezTo>
                  <a:pt x="77155" y="79358"/>
                  <a:pt x="81530" y="71759"/>
                  <a:pt x="88174" y="70652"/>
                </a:cubicBezTo>
                <a:cubicBezTo>
                  <a:pt x="96768" y="69220"/>
                  <a:pt x="114291" y="84489"/>
                  <a:pt x="106819" y="88969"/>
                </a:cubicBezTo>
                <a:cubicBezTo>
                  <a:pt x="104831" y="90161"/>
                  <a:pt x="101047" y="85724"/>
                  <a:pt x="102239" y="83736"/>
                </a:cubicBezTo>
                <a:cubicBezTo>
                  <a:pt x="104945" y="79223"/>
                  <a:pt x="110133" y="75769"/>
                  <a:pt x="115323" y="74904"/>
                </a:cubicBezTo>
                <a:cubicBezTo>
                  <a:pt x="125933" y="73136"/>
                  <a:pt x="148818" y="79626"/>
                  <a:pt x="147051" y="69016"/>
                </a:cubicBezTo>
                <a:cubicBezTo>
                  <a:pt x="146338" y="64733"/>
                  <a:pt x="138674" y="59733"/>
                  <a:pt x="135603" y="62802"/>
                </a:cubicBezTo>
                <a:cubicBezTo>
                  <a:pt x="132913" y="65491"/>
                  <a:pt x="137084" y="72315"/>
                  <a:pt x="140836" y="72942"/>
                </a:cubicBezTo>
                <a:cubicBezTo>
                  <a:pt x="152294" y="74858"/>
                  <a:pt x="166941" y="66719"/>
                  <a:pt x="171255" y="55933"/>
                </a:cubicBezTo>
                <a:cubicBezTo>
                  <a:pt x="173180" y="51121"/>
                  <a:pt x="172143" y="38963"/>
                  <a:pt x="167330" y="40887"/>
                </a:cubicBezTo>
                <a:cubicBezTo>
                  <a:pt x="164749" y="41919"/>
                  <a:pt x="167000" y="47098"/>
                  <a:pt x="168966" y="49064"/>
                </a:cubicBezTo>
                <a:cubicBezTo>
                  <a:pt x="177455" y="57553"/>
                  <a:pt x="199579" y="39960"/>
                  <a:pt x="204946" y="50699"/>
                </a:cubicBezTo>
                <a:cubicBezTo>
                  <a:pt x="207131" y="55071"/>
                  <a:pt x="198336" y="60549"/>
                  <a:pt x="193498" y="59858"/>
                </a:cubicBezTo>
                <a:cubicBezTo>
                  <a:pt x="189910" y="59346"/>
                  <a:pt x="188544" y="52407"/>
                  <a:pt x="190554" y="49391"/>
                </a:cubicBezTo>
                <a:cubicBezTo>
                  <a:pt x="196667" y="40221"/>
                  <a:pt x="213135" y="44598"/>
                  <a:pt x="223590" y="48083"/>
                </a:cubicBezTo>
                <a:cubicBezTo>
                  <a:pt x="228469" y="49709"/>
                  <a:pt x="232839" y="53643"/>
                  <a:pt x="237982" y="5364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896" name="Google Shape;1896;p117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dashDot"/>
            <a:round/>
            <a:headEnd len="med" w="med" type="none"/>
            <a:tailEnd len="med" w="med" type="none"/>
          </a:ln>
        </p:spPr>
      </p:sp>
      <p:grpSp>
        <p:nvGrpSpPr>
          <p:cNvPr id="1897" name="Google Shape;1897;p117"/>
          <p:cNvGrpSpPr/>
          <p:nvPr/>
        </p:nvGrpSpPr>
        <p:grpSpPr>
          <a:xfrm>
            <a:off x="1192460" y="1502763"/>
            <a:ext cx="766713" cy="690513"/>
            <a:chOff x="8490100" y="4723465"/>
            <a:chExt cx="319264" cy="287534"/>
          </a:xfrm>
        </p:grpSpPr>
        <p:pic>
          <p:nvPicPr>
            <p:cNvPr id="1898" name="Google Shape;1898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Google Shape;1899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7904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0" name="Google Shape;1900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4570" y="472346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1" name="Google Shape;1901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64" y="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964" y="2286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764" y="762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564" y="0"/>
            <a:ext cx="961850" cy="9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911" name="Google Shape;1911;p118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18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913" name="Google Shape;191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914" name="Google Shape;1914;p118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8"/>
          <p:cNvSpPr/>
          <p:nvPr/>
        </p:nvSpPr>
        <p:spPr>
          <a:xfrm>
            <a:off x="1313496" y="771925"/>
            <a:ext cx="5949550" cy="2231675"/>
          </a:xfrm>
          <a:custGeom>
            <a:rect b="b" l="l" r="r" t="t"/>
            <a:pathLst>
              <a:path extrusionOk="0" h="89267" w="237982">
                <a:moveTo>
                  <a:pt x="12944" y="0"/>
                </a:moveTo>
                <a:cubicBezTo>
                  <a:pt x="15369" y="7283"/>
                  <a:pt x="22519" y="16742"/>
                  <a:pt x="17523" y="22570"/>
                </a:cubicBezTo>
                <a:cubicBezTo>
                  <a:pt x="14747" y="25808"/>
                  <a:pt x="7431" y="26880"/>
                  <a:pt x="4766" y="23551"/>
                </a:cubicBezTo>
                <a:cubicBezTo>
                  <a:pt x="3175" y="21564"/>
                  <a:pt x="7817" y="16680"/>
                  <a:pt x="10000" y="17990"/>
                </a:cubicBezTo>
                <a:cubicBezTo>
                  <a:pt x="17812" y="22679"/>
                  <a:pt x="-1310" y="34515"/>
                  <a:pt x="187" y="43503"/>
                </a:cubicBezTo>
                <a:cubicBezTo>
                  <a:pt x="1163" y="49363"/>
                  <a:pt x="8327" y="52312"/>
                  <a:pt x="13271" y="55606"/>
                </a:cubicBezTo>
                <a:cubicBezTo>
                  <a:pt x="18356" y="58994"/>
                  <a:pt x="25693" y="63654"/>
                  <a:pt x="30934" y="60512"/>
                </a:cubicBezTo>
                <a:cubicBezTo>
                  <a:pt x="33429" y="59016"/>
                  <a:pt x="31841" y="51530"/>
                  <a:pt x="28971" y="52008"/>
                </a:cubicBezTo>
                <a:cubicBezTo>
                  <a:pt x="25681" y="52556"/>
                  <a:pt x="25291" y="58960"/>
                  <a:pt x="27008" y="61820"/>
                </a:cubicBezTo>
                <a:cubicBezTo>
                  <a:pt x="31868" y="69917"/>
                  <a:pt x="42134" y="73942"/>
                  <a:pt x="51213" y="76540"/>
                </a:cubicBezTo>
                <a:cubicBezTo>
                  <a:pt x="57524" y="78346"/>
                  <a:pt x="64036" y="81544"/>
                  <a:pt x="70511" y="80465"/>
                </a:cubicBezTo>
                <a:cubicBezTo>
                  <a:pt x="77155" y="79358"/>
                  <a:pt x="81530" y="71759"/>
                  <a:pt x="88174" y="70652"/>
                </a:cubicBezTo>
                <a:cubicBezTo>
                  <a:pt x="96768" y="69220"/>
                  <a:pt x="114291" y="84489"/>
                  <a:pt x="106819" y="88969"/>
                </a:cubicBezTo>
                <a:cubicBezTo>
                  <a:pt x="104831" y="90161"/>
                  <a:pt x="101047" y="85724"/>
                  <a:pt x="102239" y="83736"/>
                </a:cubicBezTo>
                <a:cubicBezTo>
                  <a:pt x="104945" y="79223"/>
                  <a:pt x="110133" y="75769"/>
                  <a:pt x="115323" y="74904"/>
                </a:cubicBezTo>
                <a:cubicBezTo>
                  <a:pt x="125933" y="73136"/>
                  <a:pt x="148818" y="79626"/>
                  <a:pt x="147051" y="69016"/>
                </a:cubicBezTo>
                <a:cubicBezTo>
                  <a:pt x="146338" y="64733"/>
                  <a:pt x="138674" y="59733"/>
                  <a:pt x="135603" y="62802"/>
                </a:cubicBezTo>
                <a:cubicBezTo>
                  <a:pt x="132913" y="65491"/>
                  <a:pt x="137084" y="72315"/>
                  <a:pt x="140836" y="72942"/>
                </a:cubicBezTo>
                <a:cubicBezTo>
                  <a:pt x="152294" y="74858"/>
                  <a:pt x="166941" y="66719"/>
                  <a:pt x="171255" y="55933"/>
                </a:cubicBezTo>
                <a:cubicBezTo>
                  <a:pt x="173180" y="51121"/>
                  <a:pt x="172143" y="38963"/>
                  <a:pt x="167330" y="40887"/>
                </a:cubicBezTo>
                <a:cubicBezTo>
                  <a:pt x="164749" y="41919"/>
                  <a:pt x="167000" y="47098"/>
                  <a:pt x="168966" y="49064"/>
                </a:cubicBezTo>
                <a:cubicBezTo>
                  <a:pt x="177455" y="57553"/>
                  <a:pt x="199579" y="39960"/>
                  <a:pt x="204946" y="50699"/>
                </a:cubicBezTo>
                <a:cubicBezTo>
                  <a:pt x="207131" y="55071"/>
                  <a:pt x="198336" y="60549"/>
                  <a:pt x="193498" y="59858"/>
                </a:cubicBezTo>
                <a:cubicBezTo>
                  <a:pt x="189910" y="59346"/>
                  <a:pt x="188544" y="52407"/>
                  <a:pt x="190554" y="49391"/>
                </a:cubicBezTo>
                <a:cubicBezTo>
                  <a:pt x="196667" y="40221"/>
                  <a:pt x="213135" y="44598"/>
                  <a:pt x="223590" y="48083"/>
                </a:cubicBezTo>
                <a:cubicBezTo>
                  <a:pt x="228469" y="49709"/>
                  <a:pt x="232839" y="53643"/>
                  <a:pt x="237982" y="5364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916" name="Google Shape;1916;p118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dashDot"/>
            <a:round/>
            <a:headEnd len="med" w="med" type="none"/>
            <a:tailEnd len="med" w="med" type="none"/>
          </a:ln>
        </p:spPr>
      </p:sp>
      <p:grpSp>
        <p:nvGrpSpPr>
          <p:cNvPr id="1917" name="Google Shape;1917;p118"/>
          <p:cNvGrpSpPr/>
          <p:nvPr/>
        </p:nvGrpSpPr>
        <p:grpSpPr>
          <a:xfrm>
            <a:off x="1192460" y="1502763"/>
            <a:ext cx="766713" cy="690513"/>
            <a:chOff x="8490100" y="4723465"/>
            <a:chExt cx="319264" cy="287534"/>
          </a:xfrm>
        </p:grpSpPr>
        <p:pic>
          <p:nvPicPr>
            <p:cNvPr id="1918" name="Google Shape;1918;p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7904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0" name="Google Shape;1920;p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4570" y="472346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1" name="Google Shape;1921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64" y="0"/>
            <a:ext cx="961850" cy="9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118"/>
          <p:cNvSpPr txBox="1"/>
          <p:nvPr/>
        </p:nvSpPr>
        <p:spPr>
          <a:xfrm>
            <a:off x="1777050" y="3371425"/>
            <a:ext cx="5589900" cy="10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Vulnerability "clusters" (eg, buggy features)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techniques (eg, winning race bugs)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primitives (eg, structures, gadgets)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24" name="Google Shape;192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964" y="2286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764" y="762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564" y="0"/>
            <a:ext cx="961850" cy="9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932" name="Google Shape;1932;p119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19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934" name="Google Shape;193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935" name="Google Shape;1935;p119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19"/>
          <p:cNvSpPr/>
          <p:nvPr/>
        </p:nvSpPr>
        <p:spPr>
          <a:xfrm>
            <a:off x="1313496" y="771925"/>
            <a:ext cx="5949550" cy="2231675"/>
          </a:xfrm>
          <a:custGeom>
            <a:rect b="b" l="l" r="r" t="t"/>
            <a:pathLst>
              <a:path extrusionOk="0" h="89267" w="237982">
                <a:moveTo>
                  <a:pt x="12944" y="0"/>
                </a:moveTo>
                <a:cubicBezTo>
                  <a:pt x="15369" y="7283"/>
                  <a:pt x="22519" y="16742"/>
                  <a:pt x="17523" y="22570"/>
                </a:cubicBezTo>
                <a:cubicBezTo>
                  <a:pt x="14747" y="25808"/>
                  <a:pt x="7431" y="26880"/>
                  <a:pt x="4766" y="23551"/>
                </a:cubicBezTo>
                <a:cubicBezTo>
                  <a:pt x="3175" y="21564"/>
                  <a:pt x="7817" y="16680"/>
                  <a:pt x="10000" y="17990"/>
                </a:cubicBezTo>
                <a:cubicBezTo>
                  <a:pt x="17812" y="22679"/>
                  <a:pt x="-1310" y="34515"/>
                  <a:pt x="187" y="43503"/>
                </a:cubicBezTo>
                <a:cubicBezTo>
                  <a:pt x="1163" y="49363"/>
                  <a:pt x="8327" y="52312"/>
                  <a:pt x="13271" y="55606"/>
                </a:cubicBezTo>
                <a:cubicBezTo>
                  <a:pt x="18356" y="58994"/>
                  <a:pt x="25693" y="63654"/>
                  <a:pt x="30934" y="60512"/>
                </a:cubicBezTo>
                <a:cubicBezTo>
                  <a:pt x="33429" y="59016"/>
                  <a:pt x="31841" y="51530"/>
                  <a:pt x="28971" y="52008"/>
                </a:cubicBezTo>
                <a:cubicBezTo>
                  <a:pt x="25681" y="52556"/>
                  <a:pt x="25291" y="58960"/>
                  <a:pt x="27008" y="61820"/>
                </a:cubicBezTo>
                <a:cubicBezTo>
                  <a:pt x="31868" y="69917"/>
                  <a:pt x="42134" y="73942"/>
                  <a:pt x="51213" y="76540"/>
                </a:cubicBezTo>
                <a:cubicBezTo>
                  <a:pt x="57524" y="78346"/>
                  <a:pt x="64036" y="81544"/>
                  <a:pt x="70511" y="80465"/>
                </a:cubicBezTo>
                <a:cubicBezTo>
                  <a:pt x="77155" y="79358"/>
                  <a:pt x="81530" y="71759"/>
                  <a:pt x="88174" y="70652"/>
                </a:cubicBezTo>
                <a:cubicBezTo>
                  <a:pt x="96768" y="69220"/>
                  <a:pt x="114291" y="84489"/>
                  <a:pt x="106819" y="88969"/>
                </a:cubicBezTo>
                <a:cubicBezTo>
                  <a:pt x="104831" y="90161"/>
                  <a:pt x="101047" y="85724"/>
                  <a:pt x="102239" y="83736"/>
                </a:cubicBezTo>
                <a:cubicBezTo>
                  <a:pt x="104945" y="79223"/>
                  <a:pt x="110133" y="75769"/>
                  <a:pt x="115323" y="74904"/>
                </a:cubicBezTo>
                <a:cubicBezTo>
                  <a:pt x="125933" y="73136"/>
                  <a:pt x="148818" y="79626"/>
                  <a:pt x="147051" y="69016"/>
                </a:cubicBezTo>
                <a:cubicBezTo>
                  <a:pt x="146338" y="64733"/>
                  <a:pt x="138674" y="59733"/>
                  <a:pt x="135603" y="62802"/>
                </a:cubicBezTo>
                <a:cubicBezTo>
                  <a:pt x="132913" y="65491"/>
                  <a:pt x="137084" y="72315"/>
                  <a:pt x="140836" y="72942"/>
                </a:cubicBezTo>
                <a:cubicBezTo>
                  <a:pt x="152294" y="74858"/>
                  <a:pt x="166941" y="66719"/>
                  <a:pt x="171255" y="55933"/>
                </a:cubicBezTo>
                <a:cubicBezTo>
                  <a:pt x="173180" y="51121"/>
                  <a:pt x="172143" y="38963"/>
                  <a:pt x="167330" y="40887"/>
                </a:cubicBezTo>
                <a:cubicBezTo>
                  <a:pt x="164749" y="41919"/>
                  <a:pt x="167000" y="47098"/>
                  <a:pt x="168966" y="49064"/>
                </a:cubicBezTo>
                <a:cubicBezTo>
                  <a:pt x="177455" y="57553"/>
                  <a:pt x="199579" y="39960"/>
                  <a:pt x="204946" y="50699"/>
                </a:cubicBezTo>
                <a:cubicBezTo>
                  <a:pt x="207131" y="55071"/>
                  <a:pt x="198336" y="60549"/>
                  <a:pt x="193498" y="59858"/>
                </a:cubicBezTo>
                <a:cubicBezTo>
                  <a:pt x="189910" y="59346"/>
                  <a:pt x="188544" y="52407"/>
                  <a:pt x="190554" y="49391"/>
                </a:cubicBezTo>
                <a:cubicBezTo>
                  <a:pt x="196667" y="40221"/>
                  <a:pt x="213135" y="44598"/>
                  <a:pt x="223590" y="48083"/>
                </a:cubicBezTo>
                <a:cubicBezTo>
                  <a:pt x="228469" y="49709"/>
                  <a:pt x="232839" y="53643"/>
                  <a:pt x="237982" y="5364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937" name="Google Shape;1937;p119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dashDot"/>
            <a:round/>
            <a:headEnd len="med" w="med" type="none"/>
            <a:tailEnd len="med" w="med" type="none"/>
          </a:ln>
        </p:spPr>
      </p:sp>
      <p:grpSp>
        <p:nvGrpSpPr>
          <p:cNvPr id="1938" name="Google Shape;1938;p119"/>
          <p:cNvGrpSpPr/>
          <p:nvPr/>
        </p:nvGrpSpPr>
        <p:grpSpPr>
          <a:xfrm>
            <a:off x="1192460" y="1502763"/>
            <a:ext cx="766713" cy="690513"/>
            <a:chOff x="8490100" y="4723465"/>
            <a:chExt cx="319264" cy="287534"/>
          </a:xfrm>
        </p:grpSpPr>
        <p:pic>
          <p:nvPicPr>
            <p:cNvPr id="1939" name="Google Shape;1939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0" name="Google Shape;1940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7904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1" name="Google Shape;1941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4570" y="472346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2" name="Google Shape;194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64" y="0"/>
            <a:ext cx="961850" cy="9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19"/>
          <p:cNvSpPr txBox="1"/>
          <p:nvPr/>
        </p:nvSpPr>
        <p:spPr>
          <a:xfrm>
            <a:off x="1777050" y="3371425"/>
            <a:ext cx="5589900" cy="10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Vulnerability "clusters" (eg, buggy features)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techniques (eg, winning race bugs)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primitives (eg, structures, gadgets)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45" name="Google Shape;194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964" y="2286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764" y="762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764" y="152400"/>
            <a:ext cx="961850" cy="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564" y="0"/>
            <a:ext cx="961850" cy="9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119"/>
          <p:cNvSpPr txBox="1"/>
          <p:nvPr/>
        </p:nvSpPr>
        <p:spPr>
          <a:xfrm>
            <a:off x="1800825" y="3376625"/>
            <a:ext cx="5589900" cy="109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Vulnerability "clusters" (eg, buggy features)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techniques (eg, winning race bugs)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tects Daughter"/>
              <a:buChar char="●"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Exploitation primitives (eg, structures, gadgets)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4" name="Google Shape;1954;p120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5" name="Google Shape;1955;p120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6" name="Google Shape;1956;p120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7" name="Google Shape;1957;p120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120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120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0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1" name="Google Shape;1961;p120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20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120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120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p120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120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7" name="Google Shape;1967;p120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8" name="Google Shape;1968;p120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20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0" name="Google Shape;1970;p120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120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120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20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120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120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120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120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120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120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0" name="Google Shape;1980;p120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1" name="Google Shape;1981;p120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2" name="Google Shape;1982;p120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120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4" name="Google Shape;1984;p120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5" name="Google Shape;1985;p120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6" name="Google Shape;1986;p120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7" name="Google Shape;1987;p120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8" name="Google Shape;1988;p120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120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0" name="Google Shape;1990;p120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120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20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3" name="Google Shape;1993;p120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4" name="Google Shape;1994;p120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5" name="Google Shape;1995;p120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20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120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8" name="Google Shape;1998;p120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120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120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1" name="Google Shape;2001;p120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2" name="Google Shape;20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2003" name="Google Shape;200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726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9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2011" name="Google Shape;201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12" name="Google Shape;201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13" name="Google Shape;20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2014" name="Google Shape;201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2015" name="Google Shape;201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16" name="Google Shape;201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17" name="Google Shape;20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2018" name="Google Shape;201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2019" name="Google Shape;20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26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20" name="Google Shape;202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63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21" name="Google Shape;2021;p1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7" name="Google Shape;2027;p121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121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9" name="Google Shape;2029;p121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0" name="Google Shape;2030;p121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1" name="Google Shape;2031;p121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2" name="Google Shape;2032;p121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3" name="Google Shape;2033;p121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4" name="Google Shape;2034;p121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5" name="Google Shape;2035;p121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121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7" name="Google Shape;2037;p121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121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9" name="Google Shape;2039;p121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0" name="Google Shape;2040;p121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1" name="Google Shape;2041;p121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2" name="Google Shape;2042;p121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3" name="Google Shape;2043;p121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4" name="Google Shape;2044;p121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5" name="Google Shape;2045;p121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6" name="Google Shape;2046;p121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7" name="Google Shape;2047;p121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8" name="Google Shape;2048;p121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9" name="Google Shape;2049;p121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121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1" name="Google Shape;2051;p121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21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3" name="Google Shape;2053;p121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121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121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121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121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21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121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121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1" name="Google Shape;2061;p121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2" name="Google Shape;2062;p121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121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121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5" name="Google Shape;2065;p121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6" name="Google Shape;2066;p121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7" name="Google Shape;2067;p121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8" name="Google Shape;2068;p121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9" name="Google Shape;2069;p121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121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1" name="Google Shape;2071;p121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2" name="Google Shape;2072;p121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3" name="Google Shape;2073;p121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121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5" name="Google Shape;207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2076" name="Google Shape;207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726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9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2084" name="Google Shape;208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85" name="Google Shape;208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86" name="Google Shape;208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2087" name="Google Shape;208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2088" name="Google Shape;208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89" name="Google Shape;208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90" name="Google Shape;209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2091" name="Google Shape;209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2092" name="Google Shape;209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26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2093" name="Google Shape;209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63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2094" name="Google Shape;2094;p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1377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096" name="Google Shape;209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1377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097" name="Google Shape;20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1377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098" name="Google Shape;209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1910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099" name="Google Shape;209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1910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0" name="Google Shape;210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1910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1" name="Google Shape;210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24440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2" name="Google Shape;210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24440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3" name="Google Shape;210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24440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4" name="Google Shape;210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29774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5" name="Google Shape;210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29774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6" name="Google Shape;210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29774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7" name="Google Shape;210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35108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8" name="Google Shape;210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35108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09" name="Google Shape;210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35108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0" name="Google Shape;211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4044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1" name="Google Shape;21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4044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2" name="Google Shape;211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40442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3" name="Google Shape;211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425" y="4577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4" name="Google Shape;21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25" y="4577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15" name="Google Shape;211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825" y="4577606"/>
            <a:ext cx="533400" cy="57696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sp>
        <p:nvSpPr>
          <p:cNvPr id="2116" name="Google Shape;2116;p121"/>
          <p:cNvSpPr/>
          <p:nvPr/>
        </p:nvSpPr>
        <p:spPr>
          <a:xfrm>
            <a:off x="7565600" y="2579100"/>
            <a:ext cx="1459500" cy="11595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7" name="Google Shape;21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122" title="Public Linux Kernel Exploi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5" y="0"/>
            <a:ext cx="83183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179" name="Google Shape;179;p24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4"/>
          <p:cNvGrpSpPr/>
          <p:nvPr/>
        </p:nvGrpSpPr>
        <p:grpSpPr>
          <a:xfrm>
            <a:off x="1203675" y="1148100"/>
            <a:ext cx="6901500" cy="2101500"/>
            <a:chOff x="1203675" y="1148100"/>
            <a:chExt cx="6901500" cy="2101500"/>
          </a:xfrm>
        </p:grpSpPr>
        <p:sp>
          <p:nvSpPr>
            <p:cNvPr id="181" name="Google Shape;181;p24"/>
            <p:cNvSpPr/>
            <p:nvPr/>
          </p:nvSpPr>
          <p:spPr>
            <a:xfrm>
              <a:off x="1203675" y="1148100"/>
              <a:ext cx="6901500" cy="2101500"/>
            </a:xfrm>
            <a:prstGeom prst="rect">
              <a:avLst/>
            </a:prstGeom>
            <a:solidFill>
              <a:srgbClr val="CFE2F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1473550" y="1630550"/>
              <a:ext cx="891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475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PAY TO THE ORDER OF</a:t>
              </a:r>
              <a:endParaRPr b="1" sz="1800">
                <a:solidFill>
                  <a:schemeClr val="dk1"/>
                </a:solidFill>
              </a:endParaRPr>
            </a:p>
          </p:txBody>
        </p:sp>
        <p:cxnSp>
          <p:nvCxnSpPr>
            <p:cNvPr id="183" name="Google Shape;183;p24"/>
            <p:cNvCxnSpPr/>
            <p:nvPr/>
          </p:nvCxnSpPr>
          <p:spPr>
            <a:xfrm>
              <a:off x="2299425" y="1952025"/>
              <a:ext cx="4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" name="Google Shape;184;p24"/>
            <p:cNvSpPr/>
            <p:nvPr/>
          </p:nvSpPr>
          <p:spPr>
            <a:xfrm>
              <a:off x="6764225" y="1704050"/>
              <a:ext cx="1161300" cy="310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 txBox="1"/>
            <p:nvPr/>
          </p:nvSpPr>
          <p:spPr>
            <a:xfrm>
              <a:off x="6486200" y="1630550"/>
              <a:ext cx="310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$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6257600" y="1248950"/>
              <a:ext cx="56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55000"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DATE</a:t>
              </a:r>
              <a:endParaRPr b="1" sz="1800">
                <a:solidFill>
                  <a:schemeClr val="dk1"/>
                </a:solidFill>
              </a:endParaRPr>
            </a:p>
          </p:txBody>
        </p:sp>
        <p:cxnSp>
          <p:nvCxnSpPr>
            <p:cNvPr id="187" name="Google Shape;187;p24"/>
            <p:cNvCxnSpPr/>
            <p:nvPr/>
          </p:nvCxnSpPr>
          <p:spPr>
            <a:xfrm>
              <a:off x="6791825" y="1477950"/>
              <a:ext cx="111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4"/>
            <p:cNvCxnSpPr/>
            <p:nvPr/>
          </p:nvCxnSpPr>
          <p:spPr>
            <a:xfrm>
              <a:off x="1585025" y="2276150"/>
              <a:ext cx="485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" name="Google Shape;189;p24"/>
            <p:cNvSpPr txBox="1"/>
            <p:nvPr/>
          </p:nvSpPr>
          <p:spPr>
            <a:xfrm>
              <a:off x="5774775" y="1952025"/>
              <a:ext cx="6729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rmAutofit fontScale="40000"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DOLLARS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24"/>
            <p:cNvSpPr txBox="1"/>
            <p:nvPr/>
          </p:nvSpPr>
          <p:spPr>
            <a:xfrm>
              <a:off x="1508825" y="2495550"/>
              <a:ext cx="56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47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MEMO</a:t>
              </a:r>
              <a:endParaRPr sz="1800">
                <a:solidFill>
                  <a:schemeClr val="dk1"/>
                </a:solidFill>
              </a:endParaRPr>
            </a:p>
          </p:txBody>
        </p:sp>
        <p:cxnSp>
          <p:nvCxnSpPr>
            <p:cNvPr id="191" name="Google Shape;191;p24"/>
            <p:cNvCxnSpPr/>
            <p:nvPr/>
          </p:nvCxnSpPr>
          <p:spPr>
            <a:xfrm>
              <a:off x="1596175" y="2731875"/>
              <a:ext cx="149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4"/>
            <p:cNvCxnSpPr/>
            <p:nvPr/>
          </p:nvCxnSpPr>
          <p:spPr>
            <a:xfrm>
              <a:off x="4924425" y="2731875"/>
              <a:ext cx="149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4"/>
            <p:cNvSpPr txBox="1"/>
            <p:nvPr/>
          </p:nvSpPr>
          <p:spPr>
            <a:xfrm>
              <a:off x="1579850" y="2884275"/>
              <a:ext cx="5102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🙾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133726008000058  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988     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111     312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endParaRPr sz="1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endParaRPr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1277300" y="1206325"/>
              <a:ext cx="46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🏦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195" name="Google Shape;195;p24"/>
          <p:cNvSpPr txBox="1"/>
          <p:nvPr/>
        </p:nvSpPr>
        <p:spPr>
          <a:xfrm>
            <a:off x="2013250" y="2325450"/>
            <a:ext cx="10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car</a:t>
            </a:r>
            <a:endParaRPr sz="2000">
              <a:solidFill>
                <a:schemeClr val="accent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6712200" y="1148100"/>
            <a:ext cx="12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2026/06/27</a:t>
            </a:r>
            <a:endParaRPr sz="2000">
              <a:solidFill>
                <a:schemeClr val="accent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4986800" y="2364000"/>
            <a:ext cx="128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Hackz</a:t>
            </a:r>
            <a:endParaRPr sz="1500">
              <a:solidFill>
                <a:schemeClr val="accent2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7" name="Google Shape;2127;p123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8" name="Google Shape;2128;p123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9" name="Google Shape;2129;p123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0" name="Google Shape;2130;p123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1" name="Google Shape;2131;p123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2" name="Google Shape;2132;p123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3" name="Google Shape;2133;p123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4" name="Google Shape;2134;p123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5" name="Google Shape;2135;p123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6" name="Google Shape;2136;p123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7" name="Google Shape;2137;p123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8" name="Google Shape;2138;p123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9" name="Google Shape;2139;p123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123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123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123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3" name="Google Shape;2143;p123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123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5" name="Google Shape;2145;p123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6" name="Google Shape;2146;p123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7" name="Google Shape;2147;p123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8" name="Google Shape;2148;p123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9" name="Google Shape;2149;p123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0" name="Google Shape;2150;p123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123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2" name="Google Shape;2152;p123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123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4" name="Google Shape;2154;p123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123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6" name="Google Shape;2156;p123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123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8" name="Google Shape;2158;p123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9" name="Google Shape;2159;p123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23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1" name="Google Shape;2161;p123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2" name="Google Shape;2162;p123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3" name="Google Shape;2163;p123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4" name="Google Shape;2164;p123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5" name="Google Shape;2165;p123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6" name="Google Shape;2166;p123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123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123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123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0" name="Google Shape;2170;p123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123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123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3" name="Google Shape;2173;p123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123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23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6" name="Google Shape;217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87" name="Google Shape;2187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88" name="Google Shape;2188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89" name="Google Shape;2189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0" name="Google Shape;2190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1" name="Google Shape;2191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2" name="Google Shape;2192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3" name="Google Shape;2193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4" name="Google Shape;2194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5" name="Google Shape;2195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6" name="Google Shape;2196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7" name="Google Shape;2197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198" name="Google Shape;2198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cxnSp>
        <p:nvCxnSpPr>
          <p:cNvPr id="2199" name="Google Shape;2199;p123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13951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0" name="Google Shape;2200;p123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01" name="Google Shape;2201;p123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2202" name="Google Shape;2202;p1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1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1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5" name="Google Shape;2205;p1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23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1" name="Google Shape;2211;p124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124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124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4" name="Google Shape;2214;p124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5" name="Google Shape;2215;p124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6" name="Google Shape;2216;p124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124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8" name="Google Shape;2218;p124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9" name="Google Shape;2219;p124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0" name="Google Shape;2220;p124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1" name="Google Shape;2221;p124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2" name="Google Shape;2222;p124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3" name="Google Shape;2223;p124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4" name="Google Shape;2224;p124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5" name="Google Shape;2225;p124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6" name="Google Shape;2226;p124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7" name="Google Shape;2227;p124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8" name="Google Shape;2228;p124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9" name="Google Shape;2229;p124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0" name="Google Shape;2230;p124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124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2" name="Google Shape;2232;p124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3" name="Google Shape;2233;p124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124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124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6" name="Google Shape;2236;p124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7" name="Google Shape;2237;p124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8" name="Google Shape;2238;p124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9" name="Google Shape;2239;p124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0" name="Google Shape;2240;p124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1" name="Google Shape;2241;p124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124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124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4" name="Google Shape;2244;p124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5" name="Google Shape;2245;p124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6" name="Google Shape;2246;p124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7" name="Google Shape;2247;p124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8" name="Google Shape;2248;p124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9" name="Google Shape;2249;p124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0" name="Google Shape;2250;p124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1" name="Google Shape;2251;p124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124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124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124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5" name="Google Shape;2255;p124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6" name="Google Shape;2256;p124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7" name="Google Shape;2257;p124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8" name="Google Shape;2258;p124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9" name="Google Shape;2259;p124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0" name="Google Shape;226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1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1" name="Google Shape;2271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2" name="Google Shape;2272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3" name="Google Shape;2273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4" name="Google Shape;2274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5" name="Google Shape;2275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6" name="Google Shape;2276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7" name="Google Shape;2277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8" name="Google Shape;2278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79" name="Google Shape;2279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80" name="Google Shape;2280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81" name="Google Shape;2281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282" name="Google Shape;2282;p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cxnSp>
        <p:nvCxnSpPr>
          <p:cNvPr id="2283" name="Google Shape;2283;p124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13951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124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85" name="Google Shape;2285;p124"/>
          <p:cNvSpPr/>
          <p:nvPr/>
        </p:nvSpPr>
        <p:spPr>
          <a:xfrm>
            <a:off x="1786225" y="2507050"/>
            <a:ext cx="1938600" cy="427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More</a:t>
            </a:r>
            <a:r>
              <a:rPr lang="en">
                <a:solidFill>
                  <a:srgbClr val="00FFFF"/>
                </a:solidFill>
              </a:rPr>
              <a:t> Supply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286" name="Google Shape;2286;p124"/>
          <p:cNvSpPr txBox="1"/>
          <p:nvPr/>
        </p:nvSpPr>
        <p:spPr>
          <a:xfrm>
            <a:off x="4568425" y="1039900"/>
            <a:ext cx="3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87" name="Google Shape;2287;p124"/>
          <p:cNvSpPr txBox="1"/>
          <p:nvPr/>
        </p:nvSpPr>
        <p:spPr>
          <a:xfrm>
            <a:off x="1798400" y="2813650"/>
            <a:ext cx="15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Public exploit info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288" name="Google Shape;2288;p124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2289" name="Google Shape;2289;p1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0" name="Google Shape;2290;p1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1" name="Google Shape;2291;p1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2" name="Google Shape;2292;p1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24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94" name="Google Shape;2294;p124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46517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5" name="Google Shape;2295;p124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6" name="Google Shape;2296;p124"/>
          <p:cNvSpPr/>
          <p:nvPr/>
        </p:nvSpPr>
        <p:spPr>
          <a:xfrm flipH="1" rot="7112655">
            <a:off x="4650339" y="517442"/>
            <a:ext cx="310775" cy="114000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1" name="Google Shape;2301;p125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125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125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125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5" name="Google Shape;2305;p125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6" name="Google Shape;2306;p125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125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8" name="Google Shape;2308;p125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125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125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1" name="Google Shape;2311;p125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2" name="Google Shape;2312;p125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3" name="Google Shape;2313;p125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4" name="Google Shape;2314;p125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5" name="Google Shape;2315;p125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6" name="Google Shape;2316;p125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7" name="Google Shape;2317;p125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8" name="Google Shape;2318;p125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125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125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125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125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p125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125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125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125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p125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8" name="Google Shape;2328;p125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25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0" name="Google Shape;2330;p125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1" name="Google Shape;2331;p125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25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25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4" name="Google Shape;2334;p125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5" name="Google Shape;2335;p125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6" name="Google Shape;2336;p125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7" name="Google Shape;2337;p125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8" name="Google Shape;2338;p125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9" name="Google Shape;2339;p125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0" name="Google Shape;2340;p125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1" name="Google Shape;2341;p125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2" name="Google Shape;2342;p125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3" name="Google Shape;2343;p125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4" name="Google Shape;2344;p125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5" name="Google Shape;2345;p125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6" name="Google Shape;2346;p125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7" name="Google Shape;2347;p125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8" name="Google Shape;2348;p125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9" name="Google Shape;2349;p125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0" name="Google Shape;235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1" name="Google Shape;2361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2" name="Google Shape;2362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3" name="Google Shape;2363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4" name="Google Shape;2364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5" name="Google Shape;2365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6" name="Google Shape;2366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7" name="Google Shape;2367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8" name="Google Shape;2368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69" name="Google Shape;2369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70" name="Google Shape;2370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71" name="Google Shape;2371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2372" name="Google Shape;2372;p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cxnSp>
        <p:nvCxnSpPr>
          <p:cNvPr id="2373" name="Google Shape;2373;p125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13951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25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25"/>
          <p:cNvSpPr txBox="1"/>
          <p:nvPr/>
        </p:nvSpPr>
        <p:spPr>
          <a:xfrm>
            <a:off x="4568425" y="1039900"/>
            <a:ext cx="3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2376" name="Google Shape;2376;p125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2377" name="Google Shape;2377;p1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8" name="Google Shape;2378;p1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9" name="Google Shape;2379;p1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0" name="Google Shape;2380;p1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25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2" name="Google Shape;2382;p125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46517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3" name="Google Shape;2383;p125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483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4" name="Google Shape;2384;p125"/>
          <p:cNvSpPr/>
          <p:nvPr/>
        </p:nvSpPr>
        <p:spPr>
          <a:xfrm flipH="1" rot="-8259562">
            <a:off x="4571429" y="1162317"/>
            <a:ext cx="310896" cy="153339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5" name="Google Shape;2385;p125"/>
          <p:cNvSpPr/>
          <p:nvPr/>
        </p:nvSpPr>
        <p:spPr>
          <a:xfrm flipH="1">
            <a:off x="4640950" y="2475300"/>
            <a:ext cx="2139300" cy="427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Less</a:t>
            </a:r>
            <a:r>
              <a:rPr lang="en">
                <a:solidFill>
                  <a:srgbClr val="FF0000"/>
                </a:solidFill>
              </a:rPr>
              <a:t> Demand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86" name="Google Shape;2386;p125"/>
          <p:cNvSpPr txBox="1"/>
          <p:nvPr/>
        </p:nvSpPr>
        <p:spPr>
          <a:xfrm>
            <a:off x="4922600" y="2813650"/>
            <a:ext cx="17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Lower quality / value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7" name="Google Shape;2387;p125"/>
          <p:cNvSpPr/>
          <p:nvPr/>
        </p:nvSpPr>
        <p:spPr>
          <a:xfrm flipH="1" rot="7112655">
            <a:off x="4650339" y="517442"/>
            <a:ext cx="310775" cy="114000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2" name="Google Shape;2392;p126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3" name="Google Shape;2393;p126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4" name="Google Shape;2394;p126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5" name="Google Shape;2395;p126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6" name="Google Shape;2396;p126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7" name="Google Shape;2397;p126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8" name="Google Shape;2398;p126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9" name="Google Shape;2399;p126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0" name="Google Shape;2400;p126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1" name="Google Shape;2401;p126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2" name="Google Shape;2402;p126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126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126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126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6" name="Google Shape;2406;p126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126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8" name="Google Shape;2408;p126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9" name="Google Shape;2409;p126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0" name="Google Shape;2410;p126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1" name="Google Shape;2411;p126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2" name="Google Shape;2412;p126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3" name="Google Shape;2413;p126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4" name="Google Shape;2414;p126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5" name="Google Shape;2415;p126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26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26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8" name="Google Shape;2418;p126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9" name="Google Shape;2419;p126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0" name="Google Shape;2420;p126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126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2" name="Google Shape;2422;p126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3" name="Google Shape;2423;p126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4" name="Google Shape;2424;p126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5" name="Google Shape;2425;p126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6" name="Google Shape;2426;p126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7" name="Google Shape;2427;p126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8" name="Google Shape;2428;p126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9" name="Google Shape;2429;p126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0" name="Google Shape;2430;p126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1" name="Google Shape;2431;p126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2" name="Google Shape;2432;p126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3" name="Google Shape;2433;p126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4" name="Google Shape;2434;p126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5" name="Google Shape;2435;p126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6" name="Google Shape;2436;p126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7" name="Google Shape;2437;p126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8" name="Google Shape;2438;p126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9" name="Google Shape;2439;p126"/>
          <p:cNvSpPr/>
          <p:nvPr/>
        </p:nvSpPr>
        <p:spPr>
          <a:xfrm>
            <a:off x="745775" y="878250"/>
            <a:ext cx="2247725" cy="2931725"/>
          </a:xfrm>
          <a:custGeom>
            <a:rect b="b" l="l" r="r" t="t"/>
            <a:pathLst>
              <a:path extrusionOk="0" h="117269" w="89909">
                <a:moveTo>
                  <a:pt x="0" y="0"/>
                </a:moveTo>
                <a:cubicBezTo>
                  <a:pt x="1067" y="25608"/>
                  <a:pt x="3383" y="51275"/>
                  <a:pt x="1962" y="76866"/>
                </a:cubicBezTo>
                <a:cubicBezTo>
                  <a:pt x="1381" y="87319"/>
                  <a:pt x="1317" y="97879"/>
                  <a:pt x="2616" y="108267"/>
                </a:cubicBezTo>
                <a:cubicBezTo>
                  <a:pt x="2988" y="111238"/>
                  <a:pt x="1412" y="116151"/>
                  <a:pt x="4252" y="117098"/>
                </a:cubicBezTo>
                <a:cubicBezTo>
                  <a:pt x="6305" y="117782"/>
                  <a:pt x="8247" y="114809"/>
                  <a:pt x="9158" y="112846"/>
                </a:cubicBezTo>
                <a:cubicBezTo>
                  <a:pt x="12746" y="105116"/>
                  <a:pt x="14796" y="96692"/>
                  <a:pt x="16354" y="88314"/>
                </a:cubicBezTo>
                <a:cubicBezTo>
                  <a:pt x="19205" y="72984"/>
                  <a:pt x="19545" y="57279"/>
                  <a:pt x="21915" y="41867"/>
                </a:cubicBezTo>
                <a:cubicBezTo>
                  <a:pt x="22942" y="35188"/>
                  <a:pt x="19469" y="24937"/>
                  <a:pt x="25513" y="21915"/>
                </a:cubicBezTo>
                <a:cubicBezTo>
                  <a:pt x="29307" y="20018"/>
                  <a:pt x="30808" y="29129"/>
                  <a:pt x="31073" y="33363"/>
                </a:cubicBezTo>
                <a:cubicBezTo>
                  <a:pt x="31856" y="45889"/>
                  <a:pt x="29476" y="58851"/>
                  <a:pt x="32709" y="70978"/>
                </a:cubicBezTo>
                <a:cubicBezTo>
                  <a:pt x="33565" y="74187"/>
                  <a:pt x="33483" y="79087"/>
                  <a:pt x="36634" y="80137"/>
                </a:cubicBezTo>
                <a:cubicBezTo>
                  <a:pt x="39429" y="81069"/>
                  <a:pt x="41942" y="77074"/>
                  <a:pt x="43503" y="74576"/>
                </a:cubicBezTo>
                <a:cubicBezTo>
                  <a:pt x="51014" y="62559"/>
                  <a:pt x="51247" y="47185"/>
                  <a:pt x="57241" y="34344"/>
                </a:cubicBezTo>
                <a:cubicBezTo>
                  <a:pt x="58625" y="31379"/>
                  <a:pt x="58972" y="25046"/>
                  <a:pt x="62147" y="25840"/>
                </a:cubicBezTo>
                <a:cubicBezTo>
                  <a:pt x="65405" y="26655"/>
                  <a:pt x="64169" y="32304"/>
                  <a:pt x="64437" y="35652"/>
                </a:cubicBezTo>
                <a:cubicBezTo>
                  <a:pt x="65273" y="46088"/>
                  <a:pt x="65416" y="56712"/>
                  <a:pt x="63782" y="67053"/>
                </a:cubicBezTo>
                <a:cubicBezTo>
                  <a:pt x="63011" y="71929"/>
                  <a:pt x="61185" y="79232"/>
                  <a:pt x="65418" y="81772"/>
                </a:cubicBezTo>
                <a:cubicBezTo>
                  <a:pt x="66878" y="82648"/>
                  <a:pt x="68341" y="79878"/>
                  <a:pt x="69343" y="78501"/>
                </a:cubicBezTo>
                <a:cubicBezTo>
                  <a:pt x="75389" y="70185"/>
                  <a:pt x="76500" y="51535"/>
                  <a:pt x="86679" y="52988"/>
                </a:cubicBezTo>
                <a:cubicBezTo>
                  <a:pt x="93595" y="53976"/>
                  <a:pt x="87391" y="67145"/>
                  <a:pt x="85697" y="73922"/>
                </a:cubicBezTo>
              </a:path>
            </a:pathLst>
          </a:custGeom>
          <a:noFill/>
          <a:ln cap="flat" cmpd="sng" w="2286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40" name="Google Shape;2440;p126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1" name="Google Shape;2441;p126"/>
          <p:cNvSpPr/>
          <p:nvPr/>
        </p:nvSpPr>
        <p:spPr>
          <a:xfrm flipH="1">
            <a:off x="5754289" y="872450"/>
            <a:ext cx="2236486" cy="2931725"/>
          </a:xfrm>
          <a:custGeom>
            <a:rect b="b" l="l" r="r" t="t"/>
            <a:pathLst>
              <a:path extrusionOk="0" h="117269" w="89909">
                <a:moveTo>
                  <a:pt x="0" y="0"/>
                </a:moveTo>
                <a:cubicBezTo>
                  <a:pt x="1067" y="25608"/>
                  <a:pt x="3383" y="51275"/>
                  <a:pt x="1962" y="76866"/>
                </a:cubicBezTo>
                <a:cubicBezTo>
                  <a:pt x="1381" y="87319"/>
                  <a:pt x="1317" y="97879"/>
                  <a:pt x="2616" y="108267"/>
                </a:cubicBezTo>
                <a:cubicBezTo>
                  <a:pt x="2988" y="111238"/>
                  <a:pt x="1412" y="116151"/>
                  <a:pt x="4252" y="117098"/>
                </a:cubicBezTo>
                <a:cubicBezTo>
                  <a:pt x="6305" y="117782"/>
                  <a:pt x="8247" y="114809"/>
                  <a:pt x="9158" y="112846"/>
                </a:cubicBezTo>
                <a:cubicBezTo>
                  <a:pt x="12746" y="105116"/>
                  <a:pt x="14796" y="96692"/>
                  <a:pt x="16354" y="88314"/>
                </a:cubicBezTo>
                <a:cubicBezTo>
                  <a:pt x="19205" y="72984"/>
                  <a:pt x="19545" y="57279"/>
                  <a:pt x="21915" y="41867"/>
                </a:cubicBezTo>
                <a:cubicBezTo>
                  <a:pt x="22942" y="35188"/>
                  <a:pt x="19469" y="24937"/>
                  <a:pt x="25513" y="21915"/>
                </a:cubicBezTo>
                <a:cubicBezTo>
                  <a:pt x="29307" y="20018"/>
                  <a:pt x="30808" y="29129"/>
                  <a:pt x="31073" y="33363"/>
                </a:cubicBezTo>
                <a:cubicBezTo>
                  <a:pt x="31856" y="45889"/>
                  <a:pt x="29476" y="58851"/>
                  <a:pt x="32709" y="70978"/>
                </a:cubicBezTo>
                <a:cubicBezTo>
                  <a:pt x="33565" y="74187"/>
                  <a:pt x="33483" y="79087"/>
                  <a:pt x="36634" y="80137"/>
                </a:cubicBezTo>
                <a:cubicBezTo>
                  <a:pt x="39429" y="81069"/>
                  <a:pt x="41942" y="77074"/>
                  <a:pt x="43503" y="74576"/>
                </a:cubicBezTo>
                <a:cubicBezTo>
                  <a:pt x="51014" y="62559"/>
                  <a:pt x="51247" y="47185"/>
                  <a:pt x="57241" y="34344"/>
                </a:cubicBezTo>
                <a:cubicBezTo>
                  <a:pt x="58625" y="31379"/>
                  <a:pt x="58972" y="25046"/>
                  <a:pt x="62147" y="25840"/>
                </a:cubicBezTo>
                <a:cubicBezTo>
                  <a:pt x="65405" y="26655"/>
                  <a:pt x="64169" y="32304"/>
                  <a:pt x="64437" y="35652"/>
                </a:cubicBezTo>
                <a:cubicBezTo>
                  <a:pt x="65273" y="46088"/>
                  <a:pt x="65416" y="56712"/>
                  <a:pt x="63782" y="67053"/>
                </a:cubicBezTo>
                <a:cubicBezTo>
                  <a:pt x="63011" y="71929"/>
                  <a:pt x="61185" y="79232"/>
                  <a:pt x="65418" y="81772"/>
                </a:cubicBezTo>
                <a:cubicBezTo>
                  <a:pt x="66878" y="82648"/>
                  <a:pt x="68341" y="79878"/>
                  <a:pt x="69343" y="78501"/>
                </a:cubicBezTo>
                <a:cubicBezTo>
                  <a:pt x="75389" y="70185"/>
                  <a:pt x="76500" y="51535"/>
                  <a:pt x="86679" y="52988"/>
                </a:cubicBezTo>
                <a:cubicBezTo>
                  <a:pt x="93595" y="53976"/>
                  <a:pt x="87391" y="67145"/>
                  <a:pt x="85697" y="73922"/>
                </a:cubicBezTo>
              </a:path>
            </a:pathLst>
          </a:custGeom>
          <a:noFill/>
          <a:ln cap="flat" cmpd="sng" w="2286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2" name="Google Shape;2442;p126"/>
          <p:cNvSpPr/>
          <p:nvPr/>
        </p:nvSpPr>
        <p:spPr>
          <a:xfrm>
            <a:off x="418675" y="142275"/>
            <a:ext cx="7997100" cy="4254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126"/>
          <p:cNvGrpSpPr/>
          <p:nvPr/>
        </p:nvGrpSpPr>
        <p:grpSpPr>
          <a:xfrm>
            <a:off x="8490100" y="3942475"/>
            <a:ext cx="382724" cy="382724"/>
            <a:chOff x="8490100" y="4628275"/>
            <a:chExt cx="382724" cy="382724"/>
          </a:xfrm>
        </p:grpSpPr>
        <p:pic>
          <p:nvPicPr>
            <p:cNvPr id="2444" name="Google Shape;2444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5" name="Google Shape;2445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6" name="Google Shape;2446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7" name="Google Shape;244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26"/>
          <p:cNvSpPr/>
          <p:nvPr/>
        </p:nvSpPr>
        <p:spPr>
          <a:xfrm rot="-3318">
            <a:off x="8548450" y="591827"/>
            <a:ext cx="310800" cy="319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9" name="Google Shape;2449;p126"/>
          <p:cNvSpPr/>
          <p:nvPr/>
        </p:nvSpPr>
        <p:spPr>
          <a:xfrm rot="5396682">
            <a:off x="4237275" y="703150"/>
            <a:ext cx="310800" cy="7997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50" name="Google Shape;2450;p126"/>
          <p:cNvCxnSpPr/>
          <p:nvPr/>
        </p:nvCxnSpPr>
        <p:spPr>
          <a:xfrm flipH="1" rot="10800000">
            <a:off x="531325" y="340650"/>
            <a:ext cx="7748400" cy="396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1" name="Google Shape;2451;p126"/>
          <p:cNvSpPr txBox="1"/>
          <p:nvPr/>
        </p:nvSpPr>
        <p:spPr>
          <a:xfrm>
            <a:off x="3407725" y="4517350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2" name="Google Shape;2452;p126"/>
          <p:cNvSpPr txBox="1"/>
          <p:nvPr/>
        </p:nvSpPr>
        <p:spPr>
          <a:xfrm rot="-1568923">
            <a:off x="4322054" y="1412884"/>
            <a:ext cx="1938722" cy="369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cost</a:t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2453" name="Google Shape;2453;p126"/>
          <p:cNvCxnSpPr/>
          <p:nvPr/>
        </p:nvCxnSpPr>
        <p:spPr>
          <a:xfrm>
            <a:off x="655825" y="436675"/>
            <a:ext cx="7637700" cy="38697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4" name="Google Shape;2454;p126"/>
          <p:cNvSpPr txBox="1"/>
          <p:nvPr/>
        </p:nvSpPr>
        <p:spPr>
          <a:xfrm rot="1657188">
            <a:off x="2645645" y="1489104"/>
            <a:ext cx="1938731" cy="3694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00"/>
                </a:solidFill>
              </a:rPr>
              <a:t>price</a:t>
            </a:r>
            <a:endParaRPr b="1" sz="1200">
              <a:solidFill>
                <a:srgbClr val="00FF00"/>
              </a:solidFill>
            </a:endParaRPr>
          </a:p>
        </p:txBody>
      </p:sp>
      <p:sp>
        <p:nvSpPr>
          <p:cNvPr id="2455" name="Google Shape;2455;p126"/>
          <p:cNvSpPr txBox="1"/>
          <p:nvPr/>
        </p:nvSpPr>
        <p:spPr>
          <a:xfrm rot="-1596">
            <a:off x="914419" y="2138846"/>
            <a:ext cx="1938600" cy="3693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profitable</a:t>
            </a:r>
            <a:endParaRPr b="1" sz="1200">
              <a:solidFill>
                <a:srgbClr val="FFFF00"/>
              </a:solidFill>
            </a:endParaRPr>
          </a:p>
        </p:txBody>
      </p:sp>
      <p:sp>
        <p:nvSpPr>
          <p:cNvPr id="2456" name="Google Shape;2456;p126"/>
          <p:cNvSpPr txBox="1"/>
          <p:nvPr/>
        </p:nvSpPr>
        <p:spPr>
          <a:xfrm rot="-1596">
            <a:off x="5846119" y="2138846"/>
            <a:ext cx="1938600" cy="3693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</a:rPr>
              <a:t>n</a:t>
            </a:r>
            <a:r>
              <a:rPr b="1" lang="en" sz="1200">
                <a:solidFill>
                  <a:srgbClr val="FF9900"/>
                </a:solidFill>
              </a:rPr>
              <a:t>ot </a:t>
            </a:r>
            <a:r>
              <a:rPr b="1" lang="en" sz="1200">
                <a:solidFill>
                  <a:srgbClr val="FF9900"/>
                </a:solidFill>
              </a:rPr>
              <a:t>profitable</a:t>
            </a:r>
            <a:endParaRPr b="1" sz="1200">
              <a:solidFill>
                <a:srgbClr val="FF9900"/>
              </a:solidFill>
            </a:endParaRPr>
          </a:p>
        </p:txBody>
      </p:sp>
      <p:sp>
        <p:nvSpPr>
          <p:cNvPr id="2457" name="Google Shape;2457;p126"/>
          <p:cNvSpPr/>
          <p:nvPr/>
        </p:nvSpPr>
        <p:spPr>
          <a:xfrm>
            <a:off x="3246775" y="240266"/>
            <a:ext cx="2565275" cy="6938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Offense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2" name="Google Shape;2462;p127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3" name="Google Shape;2463;p127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4" name="Google Shape;2464;p127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5" name="Google Shape;2465;p127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127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127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127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9" name="Google Shape;2469;p127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0" name="Google Shape;2470;p127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1" name="Google Shape;2471;p127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2" name="Google Shape;2472;p127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3" name="Google Shape;2473;p127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4" name="Google Shape;2474;p127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127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6" name="Google Shape;2476;p127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7" name="Google Shape;2477;p127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8" name="Google Shape;2478;p127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9" name="Google Shape;2479;p127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0" name="Google Shape;2480;p127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1" name="Google Shape;2481;p127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2" name="Google Shape;2482;p127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3" name="Google Shape;2483;p127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4" name="Google Shape;2484;p127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5" name="Google Shape;2485;p127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6" name="Google Shape;2486;p127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7" name="Google Shape;2487;p127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127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9" name="Google Shape;2489;p127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0" name="Google Shape;2490;p127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1" name="Google Shape;2491;p127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2" name="Google Shape;2492;p127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3" name="Google Shape;2493;p127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4" name="Google Shape;2494;p127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5" name="Google Shape;2495;p127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6" name="Google Shape;2496;p127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127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8" name="Google Shape;2498;p127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9" name="Google Shape;2499;p127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0" name="Google Shape;2500;p127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1" name="Google Shape;2501;p127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2" name="Google Shape;2502;p127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3" name="Google Shape;2503;p127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4" name="Google Shape;2504;p127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5" name="Google Shape;2505;p127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127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7" name="Google Shape;2507;p127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8" name="Google Shape;2508;p127"/>
          <p:cNvSpPr/>
          <p:nvPr/>
        </p:nvSpPr>
        <p:spPr>
          <a:xfrm>
            <a:off x="418675" y="142275"/>
            <a:ext cx="7997100" cy="4254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9" name="Google Shape;2509;p127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0" name="Google Shape;2510;p127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1" name="Google Shape;2511;p127"/>
          <p:cNvGrpSpPr/>
          <p:nvPr/>
        </p:nvGrpSpPr>
        <p:grpSpPr>
          <a:xfrm>
            <a:off x="8490100" y="3942475"/>
            <a:ext cx="382724" cy="382724"/>
            <a:chOff x="8490100" y="4628275"/>
            <a:chExt cx="382724" cy="382724"/>
          </a:xfrm>
        </p:grpSpPr>
        <p:pic>
          <p:nvPicPr>
            <p:cNvPr id="2512" name="Google Shape;2512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4" name="Google Shape;2514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5" name="Google Shape;251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27"/>
          <p:cNvSpPr/>
          <p:nvPr/>
        </p:nvSpPr>
        <p:spPr>
          <a:xfrm rot="-3318">
            <a:off x="8548450" y="591827"/>
            <a:ext cx="310800" cy="319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7" name="Google Shape;2517;p127"/>
          <p:cNvSpPr/>
          <p:nvPr/>
        </p:nvSpPr>
        <p:spPr>
          <a:xfrm rot="5396682">
            <a:off x="4237275" y="703150"/>
            <a:ext cx="310800" cy="7997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8" name="Google Shape;2518;p127"/>
          <p:cNvSpPr txBox="1"/>
          <p:nvPr/>
        </p:nvSpPr>
        <p:spPr>
          <a:xfrm>
            <a:off x="3407725" y="4517350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519" name="Google Shape;2519;p127"/>
          <p:cNvGrpSpPr/>
          <p:nvPr/>
        </p:nvGrpSpPr>
        <p:grpSpPr>
          <a:xfrm>
            <a:off x="1328736" y="175447"/>
            <a:ext cx="6096566" cy="4176294"/>
            <a:chOff x="1709374" y="184451"/>
            <a:chExt cx="5485977" cy="3758025"/>
          </a:xfrm>
        </p:grpSpPr>
        <p:grpSp>
          <p:nvGrpSpPr>
            <p:cNvPr id="2520" name="Google Shape;2520;p127"/>
            <p:cNvGrpSpPr/>
            <p:nvPr/>
          </p:nvGrpSpPr>
          <p:grpSpPr>
            <a:xfrm>
              <a:off x="1709374" y="184451"/>
              <a:ext cx="5485977" cy="3758025"/>
              <a:chOff x="1709374" y="184451"/>
              <a:chExt cx="5485977" cy="3758025"/>
            </a:xfrm>
          </p:grpSpPr>
          <p:pic>
            <p:nvPicPr>
              <p:cNvPr id="2521" name="Google Shape;2521;p1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709374" y="184451"/>
                <a:ext cx="5485977" cy="3758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2" name="Google Shape;2522;p127"/>
              <p:cNvSpPr/>
              <p:nvPr/>
            </p:nvSpPr>
            <p:spPr>
              <a:xfrm>
                <a:off x="2757375" y="3233300"/>
                <a:ext cx="4162200" cy="21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27"/>
              <p:cNvSpPr/>
              <p:nvPr/>
            </p:nvSpPr>
            <p:spPr>
              <a:xfrm>
                <a:off x="2049413" y="485725"/>
                <a:ext cx="1002314" cy="1831764"/>
              </a:xfrm>
              <a:custGeom>
                <a:rect b="b" l="l" r="r" t="t"/>
                <a:pathLst>
                  <a:path extrusionOk="0" h="70324" w="39905">
                    <a:moveTo>
                      <a:pt x="0" y="0"/>
                    </a:moveTo>
                    <a:cubicBezTo>
                      <a:pt x="8523" y="25569"/>
                      <a:pt x="20847" y="51266"/>
                      <a:pt x="39905" y="70324"/>
                    </a:cubicBezTo>
                  </a:path>
                </a:pathLst>
              </a:custGeom>
              <a:noFill/>
              <a:ln cap="flat" cmpd="sng" w="152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524" name="Google Shape;2524;p127"/>
              <p:cNvSpPr/>
              <p:nvPr/>
            </p:nvSpPr>
            <p:spPr>
              <a:xfrm>
                <a:off x="4049375" y="2006700"/>
                <a:ext cx="2976525" cy="689975"/>
              </a:xfrm>
              <a:custGeom>
                <a:rect b="b" l="l" r="r" t="t"/>
                <a:pathLst>
                  <a:path extrusionOk="0" h="27599" w="119061">
                    <a:moveTo>
                      <a:pt x="0" y="26494"/>
                    </a:moveTo>
                    <a:cubicBezTo>
                      <a:pt x="5900" y="28459"/>
                      <a:pt x="12425" y="27149"/>
                      <a:pt x="18644" y="27149"/>
                    </a:cubicBezTo>
                    <a:cubicBezTo>
                      <a:pt x="35655" y="27149"/>
                      <a:pt x="52722" y="23858"/>
                      <a:pt x="69016" y="18971"/>
                    </a:cubicBezTo>
                    <a:cubicBezTo>
                      <a:pt x="86104" y="13846"/>
                      <a:pt x="106446" y="12615"/>
                      <a:pt x="119061" y="0"/>
                    </a:cubicBezTo>
                  </a:path>
                </a:pathLst>
              </a:custGeom>
              <a:noFill/>
              <a:ln cap="flat" cmpd="sng" w="152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525" name="Google Shape;2525;p127"/>
            <p:cNvSpPr txBox="1"/>
            <p:nvPr/>
          </p:nvSpPr>
          <p:spPr>
            <a:xfrm>
              <a:off x="2733744" y="434800"/>
              <a:ext cx="34299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l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Repeated vs. single-round games in security</a:t>
              </a:r>
              <a:br>
                <a:rPr i="1" lang="en" sz="1000">
                  <a:solidFill>
                    <a:schemeClr val="l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</a:br>
              <a:r>
                <a:rPr b="1" i="1" lang="en" sz="1000">
                  <a:solidFill>
                    <a:schemeClr val="l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Halvar Flake</a:t>
              </a:r>
              <a:r>
                <a:rPr i="1" lang="en" sz="1000">
                  <a:solidFill>
                    <a:schemeClr val="l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, BSides Zurich 2017</a:t>
              </a:r>
              <a:endParaRPr i="1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28"/>
          <p:cNvSpPr txBox="1"/>
          <p:nvPr/>
        </p:nvSpPr>
        <p:spPr>
          <a:xfrm>
            <a:off x="551750" y="1510500"/>
            <a:ext cx="8537100" cy="3494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We wanted to break down how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keeping</a:t>
            </a:r>
            <a:r>
              <a:rPr b="1" lang="en" sz="43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 </a:t>
            </a: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exploit information secret</a:t>
            </a:r>
            <a:endParaRPr b="1" sz="43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makes offense cheaper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0000"/>
                </a:solidFill>
                <a:latin typeface="Cabin Sketch"/>
                <a:ea typeface="Cabin Sketch"/>
                <a:cs typeface="Cabin Sketch"/>
                <a:sym typeface="Cabin Sketch"/>
              </a:rPr>
              <a:t>defense more expensive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 and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how</a:t>
            </a:r>
            <a:r>
              <a:rPr b="1" lang="en" sz="43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 </a:t>
            </a:r>
            <a:r>
              <a:rPr b="1" lang="en" sz="43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we can reverse this trend.</a:t>
            </a:r>
            <a:endParaRPr b="1" sz="43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2531" name="Google Shape;2531;p128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Goal:</a:t>
            </a:r>
            <a:endParaRPr b="1" sz="45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29"/>
          <p:cNvSpPr txBox="1"/>
          <p:nvPr/>
        </p:nvSpPr>
        <p:spPr>
          <a:xfrm>
            <a:off x="551750" y="1510500"/>
            <a:ext cx="8537100" cy="3494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Transparency can help {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0000"/>
                </a:solidFill>
                <a:latin typeface="Cabin Sketch"/>
                <a:ea typeface="Cabin Sketch"/>
                <a:cs typeface="Cabin Sketch"/>
                <a:sym typeface="Cabin Sketch"/>
              </a:rPr>
              <a:t>buyers differentiate secure products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d</a:t>
            </a:r>
            <a:r>
              <a:rPr b="1" lang="en" sz="43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efenders quantify mitigation value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i</a:t>
            </a: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ncrease the cost of offensive security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lower the cost of defensive security</a:t>
            </a:r>
            <a:endParaRPr b="1" sz="43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}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2537" name="Google Shape;2537;p129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Conclusion</a:t>
            </a:r>
            <a:r>
              <a:rPr b="1" lang="en" sz="45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:</a:t>
            </a:r>
            <a:endParaRPr b="1" sz="45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30"/>
          <p:cNvSpPr txBox="1"/>
          <p:nvPr/>
        </p:nvSpPr>
        <p:spPr>
          <a:xfrm>
            <a:off x="551750" y="1510500"/>
            <a:ext cx="4266300" cy="3530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abin Sketch"/>
                <a:ea typeface="Cabin Sketch"/>
                <a:cs typeface="Cabin Sketch"/>
                <a:sym typeface="Cabin Sketch"/>
              </a:rPr>
              <a:t>Car Sales</a:t>
            </a:r>
            <a:endParaRPr b="1" sz="2400">
              <a:solidFill>
                <a:srgbClr val="FF00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Firefighting and Doctors</a:t>
            </a:r>
            <a:endParaRPr b="1" sz="2400">
              <a:solidFill>
                <a:srgbClr val="FF99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bin Sketch"/>
                <a:ea typeface="Cabin Sketch"/>
                <a:cs typeface="Cabin Sketch"/>
                <a:sym typeface="Cabin Sketch"/>
              </a:rPr>
              <a:t>Wheel of Progress</a:t>
            </a:r>
            <a:endParaRPr b="1" sz="2400">
              <a:solidFill>
                <a:srgbClr val="B45F06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Cabin Sketch"/>
                <a:ea typeface="Cabin Sketch"/>
                <a:cs typeface="Cabin Sketch"/>
                <a:sym typeface="Cabin Sketch"/>
              </a:rPr>
              <a:t>Spot the Bug!</a:t>
            </a:r>
            <a:endParaRPr b="1" sz="2400">
              <a:solidFill>
                <a:srgbClr val="FF00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Name your price</a:t>
            </a:r>
            <a:endParaRPr b="1" sz="2400">
              <a:solidFill>
                <a:srgbClr val="FFFF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bin Sketch"/>
                <a:ea typeface="Cabin Sketch"/>
                <a:cs typeface="Cabin Sketch"/>
                <a:sym typeface="Cabin Sketch"/>
              </a:rPr>
              <a:t>Going Dark</a:t>
            </a:r>
            <a:endParaRPr b="1" sz="2400">
              <a:solidFill>
                <a:schemeClr val="lt1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Treasure Map</a:t>
            </a:r>
            <a:endParaRPr b="1" sz="24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Cabin Sketch"/>
                <a:ea typeface="Cabin Sketch"/>
                <a:cs typeface="Cabin Sketch"/>
                <a:sym typeface="Cabin Sketch"/>
              </a:rPr>
              <a:t>Bending the Curve</a:t>
            </a:r>
            <a:endParaRPr b="1" sz="2400">
              <a:solidFill>
                <a:srgbClr val="9900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Appendix</a:t>
            </a:r>
            <a:endParaRPr b="1" sz="24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2543" name="Google Shape;2543;p130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Summary:</a:t>
            </a:r>
            <a:endParaRPr b="1" sz="4500">
              <a:solidFill>
                <a:srgbClr val="999999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2544" name="Google Shape;2544;p130"/>
          <p:cNvSpPr txBox="1"/>
          <p:nvPr/>
        </p:nvSpPr>
        <p:spPr>
          <a:xfrm>
            <a:off x="4818050" y="1510500"/>
            <a:ext cx="4266300" cy="3530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abin Sketch"/>
                <a:ea typeface="Cabin Sketch"/>
                <a:cs typeface="Cabin Sketch"/>
                <a:sym typeface="Cabin Sketch"/>
              </a:rPr>
              <a:t>Information Asymmetry</a:t>
            </a:r>
            <a:endParaRPr b="1" sz="2400">
              <a:solidFill>
                <a:srgbClr val="FF00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Acute/Chronic Responses</a:t>
            </a:r>
            <a:endParaRPr b="1" sz="2400">
              <a:solidFill>
                <a:srgbClr val="FF99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bin Sketch"/>
                <a:ea typeface="Cabin Sketch"/>
                <a:cs typeface="Cabin Sketch"/>
                <a:sym typeface="Cabin Sketch"/>
              </a:rPr>
              <a:t>Security ROI</a:t>
            </a:r>
            <a:endParaRPr b="1" sz="2400">
              <a:solidFill>
                <a:srgbClr val="B45F06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Cabin Sketch"/>
                <a:ea typeface="Cabin Sketch"/>
                <a:cs typeface="Cabin Sketch"/>
                <a:sym typeface="Cabin Sketch"/>
              </a:rPr>
              <a:t>Unaffordable Mitigations</a:t>
            </a:r>
            <a:endParaRPr b="1" sz="2400">
              <a:solidFill>
                <a:srgbClr val="FF00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Hardening as Cost Saving</a:t>
            </a:r>
            <a:endParaRPr b="1" sz="2400">
              <a:solidFill>
                <a:srgbClr val="FFFF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bin Sketch"/>
                <a:ea typeface="Cabin Sketch"/>
                <a:cs typeface="Cabin Sketch"/>
                <a:sym typeface="Cabin Sketch"/>
              </a:rPr>
              <a:t>OffSec effects on Defense</a:t>
            </a:r>
            <a:endParaRPr b="1" sz="2400">
              <a:solidFill>
                <a:schemeClr val="lt1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Search space and cost</a:t>
            </a:r>
            <a:endParaRPr b="1" sz="24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Cabin Sketch"/>
                <a:ea typeface="Cabin Sketch"/>
                <a:cs typeface="Cabin Sketch"/>
                <a:sym typeface="Cabin Sketch"/>
              </a:rPr>
              <a:t>Defense/Offense Affordability</a:t>
            </a:r>
            <a:endParaRPr b="1" sz="2400">
              <a:solidFill>
                <a:srgbClr val="9900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Hazard Control Hierarchy</a:t>
            </a:r>
            <a:endParaRPr b="1" sz="24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2545" name="Google Shape;2545;p130"/>
          <p:cNvSpPr/>
          <p:nvPr/>
        </p:nvSpPr>
        <p:spPr>
          <a:xfrm>
            <a:off x="2005075" y="1583272"/>
            <a:ext cx="3679750" cy="3047225"/>
          </a:xfrm>
          <a:custGeom>
            <a:rect b="b" l="l" r="r" t="t"/>
            <a:pathLst>
              <a:path extrusionOk="0" h="121889" w="147190">
                <a:moveTo>
                  <a:pt x="0" y="11049"/>
                </a:moveTo>
                <a:cubicBezTo>
                  <a:pt x="19009" y="8333"/>
                  <a:pt x="37463" y="-1488"/>
                  <a:pt x="56586" y="255"/>
                </a:cubicBezTo>
                <a:cubicBezTo>
                  <a:pt x="67833" y="1280"/>
                  <a:pt x="77977" y="11789"/>
                  <a:pt x="82426" y="22170"/>
                </a:cubicBezTo>
                <a:cubicBezTo>
                  <a:pt x="84212" y="26338"/>
                  <a:pt x="84054" y="33296"/>
                  <a:pt x="80137" y="35581"/>
                </a:cubicBezTo>
                <a:cubicBezTo>
                  <a:pt x="72629" y="39959"/>
                  <a:pt x="62145" y="38688"/>
                  <a:pt x="55605" y="44413"/>
                </a:cubicBezTo>
                <a:cubicBezTo>
                  <a:pt x="51008" y="48437"/>
                  <a:pt x="49231" y="60585"/>
                  <a:pt x="54951" y="62730"/>
                </a:cubicBezTo>
                <a:cubicBezTo>
                  <a:pt x="59600" y="64474"/>
                  <a:pt x="64886" y="66348"/>
                  <a:pt x="69670" y="65019"/>
                </a:cubicBezTo>
                <a:cubicBezTo>
                  <a:pt x="77597" y="62818"/>
                  <a:pt x="82859" y="55125"/>
                  <a:pt x="89950" y="50954"/>
                </a:cubicBezTo>
                <a:cubicBezTo>
                  <a:pt x="96384" y="47169"/>
                  <a:pt x="108051" y="47360"/>
                  <a:pt x="112192" y="53571"/>
                </a:cubicBezTo>
                <a:cubicBezTo>
                  <a:pt x="121311" y="67248"/>
                  <a:pt x="113951" y="88741"/>
                  <a:pt x="104669" y="102308"/>
                </a:cubicBezTo>
                <a:cubicBezTo>
                  <a:pt x="100803" y="107959"/>
                  <a:pt x="97761" y="114613"/>
                  <a:pt x="92239" y="118662"/>
                </a:cubicBezTo>
                <a:cubicBezTo>
                  <a:pt x="85899" y="123311"/>
                  <a:pt x="76241" y="122157"/>
                  <a:pt x="68689" y="119971"/>
                </a:cubicBezTo>
                <a:cubicBezTo>
                  <a:pt x="64333" y="118710"/>
                  <a:pt x="58271" y="117967"/>
                  <a:pt x="56586" y="113756"/>
                </a:cubicBezTo>
                <a:cubicBezTo>
                  <a:pt x="53768" y="106714"/>
                  <a:pt x="59157" y="98180"/>
                  <a:pt x="63782" y="92168"/>
                </a:cubicBezTo>
                <a:cubicBezTo>
                  <a:pt x="71806" y="81737"/>
                  <a:pt x="95353" y="89596"/>
                  <a:pt x="100416" y="77449"/>
                </a:cubicBezTo>
                <a:cubicBezTo>
                  <a:pt x="102747" y="71856"/>
                  <a:pt x="101012" y="64598"/>
                  <a:pt x="97800" y="59459"/>
                </a:cubicBezTo>
                <a:cubicBezTo>
                  <a:pt x="95735" y="56155"/>
                  <a:pt x="92460" y="51823"/>
                  <a:pt x="94202" y="48338"/>
                </a:cubicBezTo>
                <a:cubicBezTo>
                  <a:pt x="97597" y="41546"/>
                  <a:pt x="107876" y="39843"/>
                  <a:pt x="115463" y="40160"/>
                </a:cubicBezTo>
                <a:cubicBezTo>
                  <a:pt x="118740" y="40297"/>
                  <a:pt x="122081" y="44369"/>
                  <a:pt x="124948" y="42777"/>
                </a:cubicBezTo>
                <a:cubicBezTo>
                  <a:pt x="133000" y="38305"/>
                  <a:pt x="123775" y="23541"/>
                  <a:pt x="127892" y="15302"/>
                </a:cubicBezTo>
                <a:cubicBezTo>
                  <a:pt x="130928" y="9226"/>
                  <a:pt x="140746" y="10908"/>
                  <a:pt x="147190" y="876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6" name="Google Shape;2546;p130"/>
          <p:cNvSpPr/>
          <p:nvPr/>
        </p:nvSpPr>
        <p:spPr>
          <a:xfrm>
            <a:off x="3943075" y="2162693"/>
            <a:ext cx="1561850" cy="1411775"/>
          </a:xfrm>
          <a:custGeom>
            <a:rect b="b" l="l" r="r" t="t"/>
            <a:pathLst>
              <a:path extrusionOk="0" h="56471" w="62474">
                <a:moveTo>
                  <a:pt x="0" y="956"/>
                </a:moveTo>
                <a:cubicBezTo>
                  <a:pt x="8806" y="-511"/>
                  <a:pt x="19634" y="-833"/>
                  <a:pt x="26494" y="4881"/>
                </a:cubicBezTo>
                <a:cubicBezTo>
                  <a:pt x="39178" y="15445"/>
                  <a:pt x="48167" y="33967"/>
                  <a:pt x="46120" y="50347"/>
                </a:cubicBezTo>
                <a:cubicBezTo>
                  <a:pt x="45630" y="54269"/>
                  <a:pt x="39259" y="54860"/>
                  <a:pt x="35326" y="55253"/>
                </a:cubicBezTo>
                <a:cubicBezTo>
                  <a:pt x="27291" y="56056"/>
                  <a:pt x="18343" y="57883"/>
                  <a:pt x="11121" y="54272"/>
                </a:cubicBezTo>
                <a:cubicBezTo>
                  <a:pt x="2247" y="49835"/>
                  <a:pt x="6019" y="33016"/>
                  <a:pt x="11121" y="24507"/>
                </a:cubicBezTo>
                <a:cubicBezTo>
                  <a:pt x="20853" y="8277"/>
                  <a:pt x="43550" y="302"/>
                  <a:pt x="62474" y="302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7" name="Google Shape;2547;p130"/>
          <p:cNvSpPr/>
          <p:nvPr/>
        </p:nvSpPr>
        <p:spPr>
          <a:xfrm>
            <a:off x="3002700" y="2099991"/>
            <a:ext cx="4170400" cy="2119225"/>
          </a:xfrm>
          <a:custGeom>
            <a:rect b="b" l="l" r="r" t="t"/>
            <a:pathLst>
              <a:path extrusionOk="0" h="84769" w="166816">
                <a:moveTo>
                  <a:pt x="0" y="19491"/>
                </a:moveTo>
                <a:cubicBezTo>
                  <a:pt x="7488" y="19491"/>
                  <a:pt x="18637" y="18824"/>
                  <a:pt x="21588" y="25706"/>
                </a:cubicBezTo>
                <a:cubicBezTo>
                  <a:pt x="27133" y="38636"/>
                  <a:pt x="13110" y="52666"/>
                  <a:pt x="11121" y="66593"/>
                </a:cubicBezTo>
                <a:cubicBezTo>
                  <a:pt x="9954" y="74762"/>
                  <a:pt x="19989" y="83223"/>
                  <a:pt x="28129" y="84583"/>
                </a:cubicBezTo>
                <a:cubicBezTo>
                  <a:pt x="42036" y="86907"/>
                  <a:pt x="52120" y="62594"/>
                  <a:pt x="50372" y="48603"/>
                </a:cubicBezTo>
                <a:cubicBezTo>
                  <a:pt x="49303" y="40048"/>
                  <a:pt x="38724" y="35052"/>
                  <a:pt x="36634" y="26687"/>
                </a:cubicBezTo>
                <a:cubicBezTo>
                  <a:pt x="34506" y="18172"/>
                  <a:pt x="41266" y="8237"/>
                  <a:pt x="48409" y="3137"/>
                </a:cubicBezTo>
                <a:cubicBezTo>
                  <a:pt x="63196" y="-7421"/>
                  <a:pt x="83706" y="11856"/>
                  <a:pt x="101071" y="17202"/>
                </a:cubicBezTo>
                <a:cubicBezTo>
                  <a:pt x="105557" y="18583"/>
                  <a:pt x="110506" y="17319"/>
                  <a:pt x="115136" y="16548"/>
                </a:cubicBezTo>
                <a:cubicBezTo>
                  <a:pt x="124280" y="15025"/>
                  <a:pt x="133692" y="17862"/>
                  <a:pt x="142938" y="17202"/>
                </a:cubicBezTo>
                <a:cubicBezTo>
                  <a:pt x="150878" y="16635"/>
                  <a:pt x="159264" y="14358"/>
                  <a:pt x="166816" y="16875"/>
                </a:cubicBezTo>
              </a:path>
            </a:pathLst>
          </a:cu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8" name="Google Shape;2548;p130"/>
          <p:cNvSpPr/>
          <p:nvPr/>
        </p:nvSpPr>
        <p:spPr>
          <a:xfrm>
            <a:off x="2520225" y="2469657"/>
            <a:ext cx="3091025" cy="1453575"/>
          </a:xfrm>
          <a:custGeom>
            <a:rect b="b" l="l" r="r" t="t"/>
            <a:pathLst>
              <a:path extrusionOk="0" h="58143" w="123641">
                <a:moveTo>
                  <a:pt x="0" y="18770"/>
                </a:moveTo>
                <a:cubicBezTo>
                  <a:pt x="8583" y="23063"/>
                  <a:pt x="21063" y="21559"/>
                  <a:pt x="26822" y="29237"/>
                </a:cubicBezTo>
                <a:cubicBezTo>
                  <a:pt x="31271" y="35169"/>
                  <a:pt x="25576" y="44121"/>
                  <a:pt x="26495" y="51479"/>
                </a:cubicBezTo>
                <a:cubicBezTo>
                  <a:pt x="26917" y="54859"/>
                  <a:pt x="30962" y="57623"/>
                  <a:pt x="34345" y="58021"/>
                </a:cubicBezTo>
                <a:cubicBezTo>
                  <a:pt x="42393" y="58968"/>
                  <a:pt x="53619" y="52652"/>
                  <a:pt x="54624" y="44611"/>
                </a:cubicBezTo>
                <a:cubicBezTo>
                  <a:pt x="56251" y="31592"/>
                  <a:pt x="46652" y="12639"/>
                  <a:pt x="57568" y="5360"/>
                </a:cubicBezTo>
                <a:cubicBezTo>
                  <a:pt x="63938" y="1113"/>
                  <a:pt x="72955" y="-1540"/>
                  <a:pt x="80138" y="1107"/>
                </a:cubicBezTo>
                <a:cubicBezTo>
                  <a:pt x="91716" y="5374"/>
                  <a:pt x="100675" y="16415"/>
                  <a:pt x="112847" y="18443"/>
                </a:cubicBezTo>
                <a:cubicBezTo>
                  <a:pt x="116398" y="19034"/>
                  <a:pt x="120041" y="18116"/>
                  <a:pt x="123641" y="18116"/>
                </a:cubicBezTo>
              </a:path>
            </a:pathLst>
          </a:cu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9" name="Google Shape;2549;p130"/>
          <p:cNvSpPr/>
          <p:nvPr/>
        </p:nvSpPr>
        <p:spPr>
          <a:xfrm>
            <a:off x="2888200" y="1579257"/>
            <a:ext cx="2723050" cy="1754100"/>
          </a:xfrm>
          <a:custGeom>
            <a:rect b="b" l="l" r="r" t="t"/>
            <a:pathLst>
              <a:path extrusionOk="0" h="70164" w="108922">
                <a:moveTo>
                  <a:pt x="0" y="69105"/>
                </a:moveTo>
                <a:cubicBezTo>
                  <a:pt x="8177" y="70744"/>
                  <a:pt x="19906" y="71138"/>
                  <a:pt x="24532" y="64199"/>
                </a:cubicBezTo>
                <a:cubicBezTo>
                  <a:pt x="38400" y="43397"/>
                  <a:pt x="38519" y="1869"/>
                  <a:pt x="63456" y="89"/>
                </a:cubicBezTo>
                <a:cubicBezTo>
                  <a:pt x="73398" y="-621"/>
                  <a:pt x="75880" y="16313"/>
                  <a:pt x="78502" y="25929"/>
                </a:cubicBezTo>
                <a:cubicBezTo>
                  <a:pt x="81611" y="37332"/>
                  <a:pt x="90879" y="46104"/>
                  <a:pt x="96165" y="56676"/>
                </a:cubicBezTo>
                <a:cubicBezTo>
                  <a:pt x="98753" y="61852"/>
                  <a:pt x="103135" y="68451"/>
                  <a:pt x="108922" y="68451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0" name="Google Shape;2550;p130"/>
          <p:cNvSpPr/>
          <p:nvPr/>
        </p:nvSpPr>
        <p:spPr>
          <a:xfrm>
            <a:off x="2184975" y="3149338"/>
            <a:ext cx="3311775" cy="638125"/>
          </a:xfrm>
          <a:custGeom>
            <a:rect b="b" l="l" r="r" t="t"/>
            <a:pathLst>
              <a:path extrusionOk="0" h="25525" w="132471">
                <a:moveTo>
                  <a:pt x="0" y="21021"/>
                </a:moveTo>
                <a:cubicBezTo>
                  <a:pt x="8069" y="21021"/>
                  <a:pt x="17199" y="24697"/>
                  <a:pt x="24204" y="20693"/>
                </a:cubicBezTo>
                <a:cubicBezTo>
                  <a:pt x="33695" y="15268"/>
                  <a:pt x="38840" y="1174"/>
                  <a:pt x="49717" y="87"/>
                </a:cubicBezTo>
                <a:cubicBezTo>
                  <a:pt x="63716" y="-1312"/>
                  <a:pt x="70587" y="20574"/>
                  <a:pt x="84062" y="24619"/>
                </a:cubicBezTo>
                <a:cubicBezTo>
                  <a:pt x="99631" y="29293"/>
                  <a:pt x="117050" y="13591"/>
                  <a:pt x="132471" y="18731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1" name="Google Shape;2551;p130"/>
          <p:cNvSpPr/>
          <p:nvPr/>
        </p:nvSpPr>
        <p:spPr>
          <a:xfrm>
            <a:off x="2503875" y="4018300"/>
            <a:ext cx="3581650" cy="673300"/>
          </a:xfrm>
          <a:custGeom>
            <a:rect b="b" l="l" r="r" t="t"/>
            <a:pathLst>
              <a:path extrusionOk="0" h="26932" w="143266">
                <a:moveTo>
                  <a:pt x="0" y="0"/>
                </a:moveTo>
                <a:cubicBezTo>
                  <a:pt x="7998" y="6000"/>
                  <a:pt x="18669" y="7459"/>
                  <a:pt x="27149" y="12757"/>
                </a:cubicBezTo>
                <a:cubicBezTo>
                  <a:pt x="35466" y="17953"/>
                  <a:pt x="43223" y="27710"/>
                  <a:pt x="52989" y="26822"/>
                </a:cubicBezTo>
                <a:cubicBezTo>
                  <a:pt x="60141" y="26172"/>
                  <a:pt x="66556" y="21107"/>
                  <a:pt x="71633" y="16028"/>
                </a:cubicBezTo>
                <a:cubicBezTo>
                  <a:pt x="76608" y="11052"/>
                  <a:pt x="80659" y="2990"/>
                  <a:pt x="87660" y="2290"/>
                </a:cubicBezTo>
                <a:cubicBezTo>
                  <a:pt x="96159" y="1440"/>
                  <a:pt x="104020" y="7655"/>
                  <a:pt x="112519" y="8505"/>
                </a:cubicBezTo>
                <a:cubicBezTo>
                  <a:pt x="123072" y="9560"/>
                  <a:pt x="134446" y="6216"/>
                  <a:pt x="143266" y="327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2" name="Google Shape;2552;p130"/>
          <p:cNvSpPr/>
          <p:nvPr/>
        </p:nvSpPr>
        <p:spPr>
          <a:xfrm>
            <a:off x="3092650" y="2863400"/>
            <a:ext cx="1872575" cy="1563775"/>
          </a:xfrm>
          <a:custGeom>
            <a:rect b="b" l="l" r="r" t="t"/>
            <a:pathLst>
              <a:path extrusionOk="0" h="62551" w="74903">
                <a:moveTo>
                  <a:pt x="0" y="62551"/>
                </a:moveTo>
                <a:cubicBezTo>
                  <a:pt x="7519" y="55032"/>
                  <a:pt x="9822" y="42356"/>
                  <a:pt x="8504" y="31804"/>
                </a:cubicBezTo>
                <a:cubicBezTo>
                  <a:pt x="7982" y="27624"/>
                  <a:pt x="5691" y="23555"/>
                  <a:pt x="6214" y="19375"/>
                </a:cubicBezTo>
                <a:cubicBezTo>
                  <a:pt x="7278" y="10867"/>
                  <a:pt x="14663" y="580"/>
                  <a:pt x="23223" y="77"/>
                </a:cubicBezTo>
                <a:cubicBezTo>
                  <a:pt x="33700" y="-539"/>
                  <a:pt x="45361" y="4711"/>
                  <a:pt x="52007" y="12833"/>
                </a:cubicBezTo>
                <a:cubicBezTo>
                  <a:pt x="57319" y="19325"/>
                  <a:pt x="60374" y="27410"/>
                  <a:pt x="63782" y="35075"/>
                </a:cubicBezTo>
                <a:cubicBezTo>
                  <a:pt x="67673" y="43827"/>
                  <a:pt x="65325" y="61570"/>
                  <a:pt x="74903" y="61570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3" name="Google Shape;2553;p130"/>
          <p:cNvSpPr/>
          <p:nvPr/>
        </p:nvSpPr>
        <p:spPr>
          <a:xfrm>
            <a:off x="2013250" y="3459161"/>
            <a:ext cx="3565275" cy="1482025"/>
          </a:xfrm>
          <a:custGeom>
            <a:rect b="b" l="l" r="r" t="t"/>
            <a:pathLst>
              <a:path extrusionOk="0" h="59281" w="142611">
                <a:moveTo>
                  <a:pt x="0" y="54421"/>
                </a:moveTo>
                <a:cubicBezTo>
                  <a:pt x="14892" y="61043"/>
                  <a:pt x="32457" y="59121"/>
                  <a:pt x="48736" y="58346"/>
                </a:cubicBezTo>
                <a:cubicBezTo>
                  <a:pt x="61497" y="57738"/>
                  <a:pt x="80093" y="56313"/>
                  <a:pt x="84389" y="44281"/>
                </a:cubicBezTo>
                <a:cubicBezTo>
                  <a:pt x="87300" y="36128"/>
                  <a:pt x="84823" y="22833"/>
                  <a:pt x="76866" y="19423"/>
                </a:cubicBezTo>
                <a:cubicBezTo>
                  <a:pt x="69694" y="16349"/>
                  <a:pt x="61398" y="15618"/>
                  <a:pt x="53643" y="16479"/>
                </a:cubicBezTo>
                <a:cubicBezTo>
                  <a:pt x="48922" y="17003"/>
                  <a:pt x="42620" y="17837"/>
                  <a:pt x="39578" y="14189"/>
                </a:cubicBezTo>
                <a:cubicBezTo>
                  <a:pt x="35805" y="9664"/>
                  <a:pt x="44948" y="1729"/>
                  <a:pt x="50699" y="451"/>
                </a:cubicBezTo>
                <a:cubicBezTo>
                  <a:pt x="61790" y="-2013"/>
                  <a:pt x="75229" y="6109"/>
                  <a:pt x="81118" y="15825"/>
                </a:cubicBezTo>
                <a:cubicBezTo>
                  <a:pt x="87135" y="25753"/>
                  <a:pt x="81739" y="41308"/>
                  <a:pt x="89950" y="49515"/>
                </a:cubicBezTo>
                <a:cubicBezTo>
                  <a:pt x="102368" y="61926"/>
                  <a:pt x="125054" y="50496"/>
                  <a:pt x="142611" y="50496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31"/>
          <p:cNvSpPr/>
          <p:nvPr/>
        </p:nvSpPr>
        <p:spPr>
          <a:xfrm>
            <a:off x="3114113" y="2226191"/>
            <a:ext cx="2915772" cy="691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Appendix</a:t>
            </a:r>
          </a:p>
        </p:txBody>
      </p:sp>
      <p:sp>
        <p:nvSpPr>
          <p:cNvPr id="2559" name="Google Shape;2559;p131"/>
          <p:cNvSpPr txBox="1"/>
          <p:nvPr/>
        </p:nvSpPr>
        <p:spPr>
          <a:xfrm>
            <a:off x="2217000" y="3331425"/>
            <a:ext cx="4710000" cy="7389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If you are reading this, that means I went through &gt;100 slides in &lt;45 mins.. yikes!</a:t>
            </a:r>
            <a:endParaRPr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132"/>
          <p:cNvSpPr txBox="1"/>
          <p:nvPr/>
        </p:nvSpPr>
        <p:spPr>
          <a:xfrm>
            <a:off x="5260250" y="351900"/>
            <a:ext cx="38301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Defense Goals:</a:t>
            </a:r>
            <a:endParaRPr b="1" sz="12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65" name="Google Shape;2565;p132"/>
          <p:cNvSpPr txBox="1"/>
          <p:nvPr/>
        </p:nvSpPr>
        <p:spPr>
          <a:xfrm>
            <a:off x="3290813" y="2665125"/>
            <a:ext cx="8910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vuln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66" name="Google Shape;2566;p132"/>
          <p:cNvSpPr txBox="1"/>
          <p:nvPr/>
        </p:nvSpPr>
        <p:spPr>
          <a:xfrm rot="-5400000">
            <a:off x="542788" y="2772832"/>
            <a:ext cx="2543100" cy="400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Bug Introduced</a:t>
            </a:r>
            <a:endParaRPr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67" name="Google Shape;2567;p132"/>
          <p:cNvSpPr txBox="1"/>
          <p:nvPr/>
        </p:nvSpPr>
        <p:spPr>
          <a:xfrm rot="5400000">
            <a:off x="7614650" y="2772825"/>
            <a:ext cx="2551200" cy="400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Fix Deployed</a:t>
            </a:r>
            <a:endParaRPr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568" name="Google Shape;2568;p132"/>
          <p:cNvCxnSpPr>
            <a:stCxn id="2569" idx="3"/>
            <a:endCxn id="2570" idx="1"/>
          </p:cNvCxnSpPr>
          <p:nvPr/>
        </p:nvCxnSpPr>
        <p:spPr>
          <a:xfrm>
            <a:off x="7023280" y="2023425"/>
            <a:ext cx="4437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570" name="Google Shape;2570;p132"/>
          <p:cNvSpPr txBox="1"/>
          <p:nvPr/>
        </p:nvSpPr>
        <p:spPr>
          <a:xfrm>
            <a:off x="7467100" y="1715625"/>
            <a:ext cx="982800" cy="615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deploy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71" name="Google Shape;2571;p132"/>
          <p:cNvSpPr txBox="1"/>
          <p:nvPr/>
        </p:nvSpPr>
        <p:spPr>
          <a:xfrm>
            <a:off x="5458675" y="2772825"/>
            <a:ext cx="29913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shelf life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72" name="Google Shape;2572;p132"/>
          <p:cNvSpPr txBox="1"/>
          <p:nvPr/>
        </p:nvSpPr>
        <p:spPr>
          <a:xfrm>
            <a:off x="4451700" y="2665125"/>
            <a:ext cx="7665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exploit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73" name="Google Shape;2573;p132"/>
          <p:cNvSpPr txBox="1"/>
          <p:nvPr/>
        </p:nvSpPr>
        <p:spPr>
          <a:xfrm>
            <a:off x="2207699" y="1715625"/>
            <a:ext cx="848400" cy="615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bug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74" name="Google Shape;2574;p132"/>
          <p:cNvSpPr txBox="1"/>
          <p:nvPr/>
        </p:nvSpPr>
        <p:spPr>
          <a:xfrm>
            <a:off x="2221637" y="2665125"/>
            <a:ext cx="8484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bug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575" name="Google Shape;2575;p132"/>
          <p:cNvCxnSpPr>
            <a:stCxn id="2574" idx="3"/>
            <a:endCxn id="2565" idx="1"/>
          </p:cNvCxnSpPr>
          <p:nvPr/>
        </p:nvCxnSpPr>
        <p:spPr>
          <a:xfrm>
            <a:off x="3070037" y="2972925"/>
            <a:ext cx="220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76" name="Google Shape;2576;p132"/>
          <p:cNvCxnSpPr>
            <a:stCxn id="2565" idx="3"/>
            <a:endCxn id="2572" idx="1"/>
          </p:cNvCxnSpPr>
          <p:nvPr/>
        </p:nvCxnSpPr>
        <p:spPr>
          <a:xfrm>
            <a:off x="4181813" y="2972925"/>
            <a:ext cx="270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77" name="Google Shape;2577;p132"/>
          <p:cNvCxnSpPr>
            <a:stCxn id="2572" idx="3"/>
            <a:endCxn id="2571" idx="1"/>
          </p:cNvCxnSpPr>
          <p:nvPr/>
        </p:nvCxnSpPr>
        <p:spPr>
          <a:xfrm>
            <a:off x="5218200" y="297292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78" name="Google Shape;2578;p132"/>
          <p:cNvCxnSpPr>
            <a:stCxn id="2573" idx="3"/>
            <a:endCxn id="2565" idx="1"/>
          </p:cNvCxnSpPr>
          <p:nvPr/>
        </p:nvCxnSpPr>
        <p:spPr>
          <a:xfrm>
            <a:off x="3056099" y="2023425"/>
            <a:ext cx="2346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79" name="Google Shape;2579;p132"/>
          <p:cNvCxnSpPr>
            <a:stCxn id="2566" idx="2"/>
            <a:endCxn id="2573" idx="1"/>
          </p:cNvCxnSpPr>
          <p:nvPr/>
        </p:nvCxnSpPr>
        <p:spPr>
          <a:xfrm flipH="1" rot="10800000">
            <a:off x="2014438" y="2023432"/>
            <a:ext cx="1932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80" name="Google Shape;2580;p132"/>
          <p:cNvCxnSpPr>
            <a:stCxn id="2566" idx="2"/>
            <a:endCxn id="2574" idx="1"/>
          </p:cNvCxnSpPr>
          <p:nvPr/>
        </p:nvCxnSpPr>
        <p:spPr>
          <a:xfrm>
            <a:off x="2014438" y="2972932"/>
            <a:ext cx="207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81" name="Google Shape;2581;p132"/>
          <p:cNvCxnSpPr>
            <a:stCxn id="2571" idx="3"/>
            <a:endCxn id="2567" idx="2"/>
          </p:cNvCxnSpPr>
          <p:nvPr/>
        </p:nvCxnSpPr>
        <p:spPr>
          <a:xfrm>
            <a:off x="8449975" y="2972925"/>
            <a:ext cx="240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82" name="Google Shape;2582;p132"/>
          <p:cNvCxnSpPr>
            <a:stCxn id="2570" idx="3"/>
            <a:endCxn id="2567" idx="2"/>
          </p:cNvCxnSpPr>
          <p:nvPr/>
        </p:nvCxnSpPr>
        <p:spPr>
          <a:xfrm>
            <a:off x="8449900" y="2023425"/>
            <a:ext cx="2403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83" name="Google Shape;2583;p132"/>
          <p:cNvCxnSpPr>
            <a:stCxn id="2573" idx="3"/>
            <a:endCxn id="2569" idx="1"/>
          </p:cNvCxnSpPr>
          <p:nvPr/>
        </p:nvCxnSpPr>
        <p:spPr>
          <a:xfrm>
            <a:off x="3056099" y="2023425"/>
            <a:ext cx="250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584" name="Google Shape;2584;p132"/>
          <p:cNvSpPr txBox="1"/>
          <p:nvPr/>
        </p:nvSpPr>
        <p:spPr>
          <a:xfrm>
            <a:off x="291763" y="2557277"/>
            <a:ext cx="1129200" cy="8313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introduce bug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585" name="Google Shape;2585;p132"/>
          <p:cNvCxnSpPr>
            <a:stCxn id="2584" idx="3"/>
            <a:endCxn id="2566" idx="0"/>
          </p:cNvCxnSpPr>
          <p:nvPr/>
        </p:nvCxnSpPr>
        <p:spPr>
          <a:xfrm>
            <a:off x="1420963" y="2972927"/>
            <a:ext cx="1932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86" name="Google Shape;2586;p132"/>
          <p:cNvCxnSpPr>
            <a:stCxn id="2569" idx="3"/>
            <a:endCxn id="2584" idx="1"/>
          </p:cNvCxnSpPr>
          <p:nvPr/>
        </p:nvCxnSpPr>
        <p:spPr>
          <a:xfrm flipH="1">
            <a:off x="291880" y="2023425"/>
            <a:ext cx="6731400" cy="949500"/>
          </a:xfrm>
          <a:prstGeom prst="bentConnector5">
            <a:avLst>
              <a:gd fmla="val -3318" name="adj1"/>
              <a:gd fmla="val -46551" name="adj2"/>
              <a:gd fmla="val 103539" name="adj3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grpSp>
        <p:nvGrpSpPr>
          <p:cNvPr id="2587" name="Google Shape;2587;p132"/>
          <p:cNvGrpSpPr/>
          <p:nvPr/>
        </p:nvGrpSpPr>
        <p:grpSpPr>
          <a:xfrm>
            <a:off x="3306776" y="1823325"/>
            <a:ext cx="3716505" cy="400200"/>
            <a:chOff x="3731569" y="1838437"/>
            <a:chExt cx="3273300" cy="400200"/>
          </a:xfrm>
        </p:grpSpPr>
        <p:sp>
          <p:nvSpPr>
            <p:cNvPr id="2569" name="Google Shape;2569;p132"/>
            <p:cNvSpPr txBox="1"/>
            <p:nvPr/>
          </p:nvSpPr>
          <p:spPr>
            <a:xfrm>
              <a:off x="3731569" y="1838437"/>
              <a:ext cx="3273300" cy="4002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fix</a:t>
              </a:r>
              <a:endParaRPr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588" name="Google Shape;2588;p132"/>
            <p:cNvSpPr txBox="1"/>
            <p:nvPr/>
          </p:nvSpPr>
          <p:spPr>
            <a:xfrm>
              <a:off x="3768053" y="1869187"/>
              <a:ext cx="1077900" cy="3387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find vuln</a:t>
              </a:r>
              <a:endParaRPr i="1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589" name="Google Shape;2589;p132"/>
          <p:cNvSpPr txBox="1"/>
          <p:nvPr/>
        </p:nvSpPr>
        <p:spPr>
          <a:xfrm>
            <a:off x="4911363" y="3542775"/>
            <a:ext cx="8910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implement mitigation</a:t>
            </a:r>
            <a:endParaRPr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90" name="Google Shape;2590;p132"/>
          <p:cNvSpPr txBox="1"/>
          <p:nvPr/>
        </p:nvSpPr>
        <p:spPr>
          <a:xfrm>
            <a:off x="6085213" y="3542763"/>
            <a:ext cx="9381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deploy mitigation</a:t>
            </a:r>
            <a:endParaRPr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91" name="Google Shape;2591;p132"/>
          <p:cNvSpPr txBox="1"/>
          <p:nvPr/>
        </p:nvSpPr>
        <p:spPr>
          <a:xfrm rot="5400000">
            <a:off x="7167875" y="3619713"/>
            <a:ext cx="769200" cy="492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Mitigation Deployed</a:t>
            </a:r>
            <a:endParaRPr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592" name="Google Shape;2592;p132"/>
          <p:cNvCxnSpPr>
            <a:stCxn id="2589" idx="3"/>
            <a:endCxn id="2590" idx="1"/>
          </p:cNvCxnSpPr>
          <p:nvPr/>
        </p:nvCxnSpPr>
        <p:spPr>
          <a:xfrm>
            <a:off x="5802363" y="3866025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93" name="Google Shape;2593;p132"/>
          <p:cNvCxnSpPr>
            <a:stCxn id="2591" idx="0"/>
            <a:endCxn id="2572" idx="2"/>
          </p:cNvCxnSpPr>
          <p:nvPr/>
        </p:nvCxnSpPr>
        <p:spPr>
          <a:xfrm rot="10800000">
            <a:off x="4835075" y="3280713"/>
            <a:ext cx="2963700" cy="585300"/>
          </a:xfrm>
          <a:prstGeom prst="bentConnector4">
            <a:avLst>
              <a:gd fmla="val -8035" name="adj1"/>
              <a:gd fmla="val -77112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94" name="Google Shape;2594;p132"/>
          <p:cNvCxnSpPr>
            <a:stCxn id="2590" idx="3"/>
            <a:endCxn id="2591" idx="2"/>
          </p:cNvCxnSpPr>
          <p:nvPr/>
        </p:nvCxnSpPr>
        <p:spPr>
          <a:xfrm>
            <a:off x="7023313" y="3866013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95" name="Google Shape;2595;p132"/>
          <p:cNvCxnSpPr>
            <a:stCxn id="2571" idx="2"/>
            <a:endCxn id="2591" idx="2"/>
          </p:cNvCxnSpPr>
          <p:nvPr/>
        </p:nvCxnSpPr>
        <p:spPr>
          <a:xfrm>
            <a:off x="6954325" y="3173025"/>
            <a:ext cx="351900" cy="693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med" w="med" type="oval"/>
            <a:tailEnd len="med" w="med" type="stealth"/>
          </a:ln>
        </p:spPr>
      </p:cxnSp>
      <p:grpSp>
        <p:nvGrpSpPr>
          <p:cNvPr id="2596" name="Google Shape;2596;p132"/>
          <p:cNvGrpSpPr/>
          <p:nvPr/>
        </p:nvGrpSpPr>
        <p:grpSpPr>
          <a:xfrm>
            <a:off x="234875" y="4522100"/>
            <a:ext cx="8841000" cy="400200"/>
            <a:chOff x="203250" y="4681800"/>
            <a:chExt cx="8841000" cy="400200"/>
          </a:xfrm>
        </p:grpSpPr>
        <p:cxnSp>
          <p:nvCxnSpPr>
            <p:cNvPr id="2597" name="Google Shape;2597;p132"/>
            <p:cNvCxnSpPr/>
            <p:nvPr/>
          </p:nvCxnSpPr>
          <p:spPr>
            <a:xfrm>
              <a:off x="203250" y="4705750"/>
              <a:ext cx="88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98" name="Google Shape;2598;p132"/>
            <p:cNvSpPr txBox="1"/>
            <p:nvPr/>
          </p:nvSpPr>
          <p:spPr>
            <a:xfrm>
              <a:off x="3922325" y="4681800"/>
              <a:ext cx="129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Time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599" name="Google Shape;2599;p132"/>
          <p:cNvGrpSpPr/>
          <p:nvPr/>
        </p:nvGrpSpPr>
        <p:grpSpPr>
          <a:xfrm>
            <a:off x="5309900" y="713950"/>
            <a:ext cx="891000" cy="691200"/>
            <a:chOff x="5260325" y="759725"/>
            <a:chExt cx="891000" cy="691200"/>
          </a:xfrm>
        </p:grpSpPr>
        <p:sp>
          <p:nvSpPr>
            <p:cNvPr id="2600" name="Google Shape;2600;p132"/>
            <p:cNvSpPr txBox="1"/>
            <p:nvPr/>
          </p:nvSpPr>
          <p:spPr>
            <a:xfrm>
              <a:off x="5260325" y="759725"/>
              <a:ext cx="891000" cy="691200"/>
            </a:xfrm>
            <a:prstGeom prst="rect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FF0000"/>
                </a:solidFill>
              </a:endParaRPr>
            </a:p>
          </p:txBody>
        </p:sp>
        <p:grpSp>
          <p:nvGrpSpPr>
            <p:cNvPr id="2601" name="Google Shape;2601;p132"/>
            <p:cNvGrpSpPr/>
            <p:nvPr/>
          </p:nvGrpSpPr>
          <p:grpSpPr>
            <a:xfrm>
              <a:off x="5281625" y="864875"/>
              <a:ext cx="848400" cy="480900"/>
              <a:chOff x="8220650" y="490925"/>
              <a:chExt cx="848400" cy="480900"/>
            </a:xfrm>
          </p:grpSpPr>
          <p:sp>
            <p:nvSpPr>
              <p:cNvPr id="2602" name="Google Shape;2602;p132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32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4" name="Google Shape;2604;p132"/>
          <p:cNvGrpSpPr/>
          <p:nvPr/>
        </p:nvGrpSpPr>
        <p:grpSpPr>
          <a:xfrm>
            <a:off x="8192300" y="713950"/>
            <a:ext cx="848400" cy="691200"/>
            <a:chOff x="8241950" y="759725"/>
            <a:chExt cx="848400" cy="691200"/>
          </a:xfrm>
        </p:grpSpPr>
        <p:sp>
          <p:nvSpPr>
            <p:cNvPr id="2605" name="Google Shape;2605;p132"/>
            <p:cNvSpPr txBox="1"/>
            <p:nvPr/>
          </p:nvSpPr>
          <p:spPr>
            <a:xfrm>
              <a:off x="8241950" y="759725"/>
              <a:ext cx="848400" cy="6912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0000FF"/>
                </a:solidFill>
              </a:endParaRPr>
            </a:p>
          </p:txBody>
        </p:sp>
        <p:grpSp>
          <p:nvGrpSpPr>
            <p:cNvPr id="2606" name="Google Shape;2606;p132"/>
            <p:cNvGrpSpPr/>
            <p:nvPr/>
          </p:nvGrpSpPr>
          <p:grpSpPr>
            <a:xfrm>
              <a:off x="8256650" y="864875"/>
              <a:ext cx="819000" cy="480900"/>
              <a:chOff x="7099825" y="490925"/>
              <a:chExt cx="819000" cy="480900"/>
            </a:xfrm>
          </p:grpSpPr>
          <p:sp>
            <p:nvSpPr>
              <p:cNvPr id="2607" name="Google Shape;2607;p132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32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9" name="Google Shape;2609;p132"/>
          <p:cNvGrpSpPr/>
          <p:nvPr/>
        </p:nvGrpSpPr>
        <p:grpSpPr>
          <a:xfrm>
            <a:off x="7217300" y="713950"/>
            <a:ext cx="891000" cy="691200"/>
            <a:chOff x="7233875" y="759725"/>
            <a:chExt cx="891000" cy="691200"/>
          </a:xfrm>
        </p:grpSpPr>
        <p:sp>
          <p:nvSpPr>
            <p:cNvPr id="2610" name="Google Shape;2610;p132"/>
            <p:cNvSpPr txBox="1"/>
            <p:nvPr/>
          </p:nvSpPr>
          <p:spPr>
            <a:xfrm>
              <a:off x="7233875" y="759725"/>
              <a:ext cx="891000" cy="691200"/>
            </a:xfrm>
            <a:prstGeom prst="rect">
              <a:avLst/>
            </a:prstGeom>
            <a:noFill/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FF0000"/>
                </a:solidFill>
              </a:endParaRPr>
            </a:p>
          </p:txBody>
        </p:sp>
        <p:grpSp>
          <p:nvGrpSpPr>
            <p:cNvPr id="2611" name="Google Shape;2611;p132"/>
            <p:cNvGrpSpPr/>
            <p:nvPr/>
          </p:nvGrpSpPr>
          <p:grpSpPr>
            <a:xfrm>
              <a:off x="7255175" y="864875"/>
              <a:ext cx="848400" cy="480900"/>
              <a:chOff x="8220650" y="490925"/>
              <a:chExt cx="848400" cy="480900"/>
            </a:xfrm>
          </p:grpSpPr>
          <p:sp>
            <p:nvSpPr>
              <p:cNvPr id="2612" name="Google Shape;2612;p132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19050">
                <a:solidFill>
                  <a:srgbClr val="00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32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19050">
                <a:solidFill>
                  <a:srgbClr val="00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4" name="Google Shape;2614;p132"/>
          <p:cNvGrpSpPr/>
          <p:nvPr/>
        </p:nvGrpSpPr>
        <p:grpSpPr>
          <a:xfrm>
            <a:off x="6284900" y="713950"/>
            <a:ext cx="848400" cy="691200"/>
            <a:chOff x="6268400" y="759725"/>
            <a:chExt cx="848400" cy="691200"/>
          </a:xfrm>
        </p:grpSpPr>
        <p:sp>
          <p:nvSpPr>
            <p:cNvPr id="2615" name="Google Shape;2615;p132"/>
            <p:cNvSpPr txBox="1"/>
            <p:nvPr/>
          </p:nvSpPr>
          <p:spPr>
            <a:xfrm>
              <a:off x="6268400" y="759725"/>
              <a:ext cx="848400" cy="6912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0000FF"/>
                </a:solidFill>
              </a:endParaRPr>
            </a:p>
          </p:txBody>
        </p:sp>
        <p:grpSp>
          <p:nvGrpSpPr>
            <p:cNvPr id="2616" name="Google Shape;2616;p132"/>
            <p:cNvGrpSpPr/>
            <p:nvPr/>
          </p:nvGrpSpPr>
          <p:grpSpPr>
            <a:xfrm>
              <a:off x="6283100" y="864875"/>
              <a:ext cx="819000" cy="480900"/>
              <a:chOff x="7099825" y="490925"/>
              <a:chExt cx="819000" cy="480900"/>
            </a:xfrm>
          </p:grpSpPr>
          <p:sp>
            <p:nvSpPr>
              <p:cNvPr id="2617" name="Google Shape;2617;p132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32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19" name="Google Shape;2619;p132"/>
          <p:cNvSpPr txBox="1"/>
          <p:nvPr/>
        </p:nvSpPr>
        <p:spPr>
          <a:xfrm>
            <a:off x="53650" y="351900"/>
            <a:ext cx="38301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Offense Goals:</a:t>
            </a:r>
            <a:endParaRPr b="1" sz="12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20" name="Google Shape;2620;p132"/>
          <p:cNvSpPr txBox="1"/>
          <p:nvPr/>
        </p:nvSpPr>
        <p:spPr>
          <a:xfrm>
            <a:off x="103300" y="713950"/>
            <a:ext cx="891000" cy="691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621" name="Google Shape;2621;p132"/>
          <p:cNvSpPr txBox="1"/>
          <p:nvPr/>
        </p:nvSpPr>
        <p:spPr>
          <a:xfrm>
            <a:off x="2985700" y="713950"/>
            <a:ext cx="848400" cy="691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2622" name="Google Shape;2622;p132"/>
          <p:cNvSpPr txBox="1"/>
          <p:nvPr/>
        </p:nvSpPr>
        <p:spPr>
          <a:xfrm>
            <a:off x="2010700" y="713950"/>
            <a:ext cx="891000" cy="691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623" name="Google Shape;2623;p132"/>
          <p:cNvSpPr txBox="1"/>
          <p:nvPr/>
        </p:nvSpPr>
        <p:spPr>
          <a:xfrm>
            <a:off x="1078300" y="713950"/>
            <a:ext cx="848400" cy="691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</a:endParaRPr>
          </a:p>
        </p:txBody>
      </p:sp>
      <p:grpSp>
        <p:nvGrpSpPr>
          <p:cNvPr id="2624" name="Google Shape;2624;p132"/>
          <p:cNvGrpSpPr/>
          <p:nvPr/>
        </p:nvGrpSpPr>
        <p:grpSpPr>
          <a:xfrm>
            <a:off x="2046700" y="819100"/>
            <a:ext cx="819000" cy="480900"/>
            <a:chOff x="7099825" y="490925"/>
            <a:chExt cx="819000" cy="480900"/>
          </a:xfrm>
        </p:grpSpPr>
        <p:sp>
          <p:nvSpPr>
            <p:cNvPr id="2625" name="Google Shape;2625;p132"/>
            <p:cNvSpPr/>
            <p:nvPr/>
          </p:nvSpPr>
          <p:spPr>
            <a:xfrm>
              <a:off x="75093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2"/>
            <p:cNvSpPr/>
            <p:nvPr/>
          </p:nvSpPr>
          <p:spPr>
            <a:xfrm flipH="1">
              <a:off x="70998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7" name="Google Shape;2627;p132"/>
          <p:cNvGrpSpPr/>
          <p:nvPr/>
        </p:nvGrpSpPr>
        <p:grpSpPr>
          <a:xfrm>
            <a:off x="139300" y="819100"/>
            <a:ext cx="819000" cy="480900"/>
            <a:chOff x="7099825" y="490925"/>
            <a:chExt cx="819000" cy="480900"/>
          </a:xfrm>
        </p:grpSpPr>
        <p:sp>
          <p:nvSpPr>
            <p:cNvPr id="2628" name="Google Shape;2628;p132"/>
            <p:cNvSpPr/>
            <p:nvPr/>
          </p:nvSpPr>
          <p:spPr>
            <a:xfrm>
              <a:off x="75093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2"/>
            <p:cNvSpPr/>
            <p:nvPr/>
          </p:nvSpPr>
          <p:spPr>
            <a:xfrm flipH="1">
              <a:off x="70998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132"/>
          <p:cNvGrpSpPr/>
          <p:nvPr/>
        </p:nvGrpSpPr>
        <p:grpSpPr>
          <a:xfrm>
            <a:off x="2985700" y="819100"/>
            <a:ext cx="848400" cy="480900"/>
            <a:chOff x="8220650" y="490925"/>
            <a:chExt cx="848400" cy="480900"/>
          </a:xfrm>
        </p:grpSpPr>
        <p:sp>
          <p:nvSpPr>
            <p:cNvPr id="2631" name="Google Shape;2631;p132"/>
            <p:cNvSpPr/>
            <p:nvPr/>
          </p:nvSpPr>
          <p:spPr>
            <a:xfrm>
              <a:off x="82206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2"/>
            <p:cNvSpPr/>
            <p:nvPr/>
          </p:nvSpPr>
          <p:spPr>
            <a:xfrm flipH="1">
              <a:off x="85272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3" name="Google Shape;2633;p132"/>
          <p:cNvGrpSpPr/>
          <p:nvPr/>
        </p:nvGrpSpPr>
        <p:grpSpPr>
          <a:xfrm>
            <a:off x="1078300" y="819100"/>
            <a:ext cx="848400" cy="480900"/>
            <a:chOff x="8220650" y="490925"/>
            <a:chExt cx="848400" cy="480900"/>
          </a:xfrm>
        </p:grpSpPr>
        <p:sp>
          <p:nvSpPr>
            <p:cNvPr id="2634" name="Google Shape;2634;p132"/>
            <p:cNvSpPr/>
            <p:nvPr/>
          </p:nvSpPr>
          <p:spPr>
            <a:xfrm>
              <a:off x="82206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2"/>
            <p:cNvSpPr/>
            <p:nvPr/>
          </p:nvSpPr>
          <p:spPr>
            <a:xfrm flipH="1">
              <a:off x="85272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202" name="Google Shape;202;p25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5"/>
          <p:cNvGrpSpPr/>
          <p:nvPr/>
        </p:nvGrpSpPr>
        <p:grpSpPr>
          <a:xfrm>
            <a:off x="1203675" y="1148100"/>
            <a:ext cx="6901500" cy="2101500"/>
            <a:chOff x="1203675" y="1148100"/>
            <a:chExt cx="6901500" cy="2101500"/>
          </a:xfrm>
        </p:grpSpPr>
        <p:sp>
          <p:nvSpPr>
            <p:cNvPr id="204" name="Google Shape;204;p25"/>
            <p:cNvSpPr/>
            <p:nvPr/>
          </p:nvSpPr>
          <p:spPr>
            <a:xfrm>
              <a:off x="1203675" y="1148100"/>
              <a:ext cx="6901500" cy="2101500"/>
            </a:xfrm>
            <a:prstGeom prst="rect">
              <a:avLst/>
            </a:prstGeom>
            <a:solidFill>
              <a:srgbClr val="CFE2F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 txBox="1"/>
            <p:nvPr/>
          </p:nvSpPr>
          <p:spPr>
            <a:xfrm>
              <a:off x="1473550" y="1630550"/>
              <a:ext cx="891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475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PAY TO THE ORDER OF</a:t>
              </a:r>
              <a:endParaRPr b="1" sz="1800">
                <a:solidFill>
                  <a:schemeClr val="dk1"/>
                </a:solidFill>
              </a:endParaRPr>
            </a:p>
          </p:txBody>
        </p:sp>
        <p:cxnSp>
          <p:nvCxnSpPr>
            <p:cNvPr id="206" name="Google Shape;206;p25"/>
            <p:cNvCxnSpPr/>
            <p:nvPr/>
          </p:nvCxnSpPr>
          <p:spPr>
            <a:xfrm>
              <a:off x="2299425" y="1952025"/>
              <a:ext cx="4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25"/>
            <p:cNvSpPr/>
            <p:nvPr/>
          </p:nvSpPr>
          <p:spPr>
            <a:xfrm>
              <a:off x="6764225" y="1704050"/>
              <a:ext cx="1161300" cy="310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52,500</a:t>
              </a:r>
              <a:endParaRPr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6486200" y="1630550"/>
              <a:ext cx="3108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$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6257600" y="1248950"/>
              <a:ext cx="56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55000"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DATE</a:t>
              </a:r>
              <a:endParaRPr b="1" sz="1800">
                <a:solidFill>
                  <a:schemeClr val="dk1"/>
                </a:solidFill>
              </a:endParaRPr>
            </a:p>
          </p:txBody>
        </p:sp>
        <p:cxnSp>
          <p:nvCxnSpPr>
            <p:cNvPr id="210" name="Google Shape;210;p25"/>
            <p:cNvCxnSpPr/>
            <p:nvPr/>
          </p:nvCxnSpPr>
          <p:spPr>
            <a:xfrm>
              <a:off x="6791825" y="1477950"/>
              <a:ext cx="111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25"/>
            <p:cNvCxnSpPr/>
            <p:nvPr/>
          </p:nvCxnSpPr>
          <p:spPr>
            <a:xfrm>
              <a:off x="1585025" y="2276150"/>
              <a:ext cx="485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" name="Google Shape;212;p25"/>
            <p:cNvSpPr txBox="1"/>
            <p:nvPr/>
          </p:nvSpPr>
          <p:spPr>
            <a:xfrm>
              <a:off x="5774775" y="1952025"/>
              <a:ext cx="6729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rmAutofit fontScale="40000"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DOLLARS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1508825" y="2495550"/>
              <a:ext cx="56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47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MEMO</a:t>
              </a:r>
              <a:endParaRPr sz="1800">
                <a:solidFill>
                  <a:schemeClr val="dk1"/>
                </a:solidFill>
              </a:endParaRPr>
            </a:p>
          </p:txBody>
        </p:sp>
        <p:cxnSp>
          <p:nvCxnSpPr>
            <p:cNvPr id="214" name="Google Shape;214;p25"/>
            <p:cNvCxnSpPr/>
            <p:nvPr/>
          </p:nvCxnSpPr>
          <p:spPr>
            <a:xfrm>
              <a:off x="1596175" y="2731875"/>
              <a:ext cx="149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5"/>
            <p:cNvCxnSpPr/>
            <p:nvPr/>
          </p:nvCxnSpPr>
          <p:spPr>
            <a:xfrm>
              <a:off x="4924425" y="2731875"/>
              <a:ext cx="149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p25"/>
            <p:cNvSpPr txBox="1"/>
            <p:nvPr/>
          </p:nvSpPr>
          <p:spPr>
            <a:xfrm>
              <a:off x="1579850" y="2884275"/>
              <a:ext cx="5102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🙾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133726008000058  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988     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r>
                <a:rPr lang="en" sz="18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111     312</a:t>
              </a:r>
              <a:r>
                <a:rPr lang="en" sz="600">
                  <a:solidFill>
                    <a:schemeClr val="dk1"/>
                  </a:solidFill>
                  <a:latin typeface="VT323"/>
                  <a:ea typeface="VT323"/>
                  <a:cs typeface="VT323"/>
                  <a:sym typeface="VT323"/>
                </a:rPr>
                <a:t>🙿</a:t>
              </a:r>
              <a:endParaRPr sz="1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endParaRPr>
            </a:p>
          </p:txBody>
        </p:sp>
        <p:sp>
          <p:nvSpPr>
            <p:cNvPr id="217" name="Google Shape;217;p25"/>
            <p:cNvSpPr txBox="1"/>
            <p:nvPr/>
          </p:nvSpPr>
          <p:spPr>
            <a:xfrm>
              <a:off x="1277300" y="1206325"/>
              <a:ext cx="46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🏦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18" name="Google Shape;218;p25"/>
          <p:cNvSpPr txBox="1"/>
          <p:nvPr/>
        </p:nvSpPr>
        <p:spPr>
          <a:xfrm>
            <a:off x="2013250" y="2325450"/>
            <a:ext cx="10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car</a:t>
            </a:r>
            <a:endParaRPr sz="2000">
              <a:solidFill>
                <a:schemeClr val="accent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6712200" y="1148100"/>
            <a:ext cx="12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2026/06/27</a:t>
            </a:r>
            <a:endParaRPr sz="2000">
              <a:solidFill>
                <a:schemeClr val="accent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4986800" y="2364000"/>
            <a:ext cx="128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Hackz</a:t>
            </a:r>
            <a:endParaRPr sz="1500">
              <a:solidFill>
                <a:schemeClr val="accent2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2321000" y="1562000"/>
            <a:ext cx="400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fifty two thousand and five hundred</a:t>
            </a:r>
            <a:endParaRPr sz="2000">
              <a:solidFill>
                <a:schemeClr val="accent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oogle Shape;2640;p133"/>
          <p:cNvGrpSpPr/>
          <p:nvPr/>
        </p:nvGrpSpPr>
        <p:grpSpPr>
          <a:xfrm>
            <a:off x="47075" y="26900"/>
            <a:ext cx="8987100" cy="5121000"/>
            <a:chOff x="47075" y="26900"/>
            <a:chExt cx="8987100" cy="5121000"/>
          </a:xfrm>
        </p:grpSpPr>
        <p:cxnSp>
          <p:nvCxnSpPr>
            <p:cNvPr id="2641" name="Google Shape;2641;p133"/>
            <p:cNvCxnSpPr/>
            <p:nvPr/>
          </p:nvCxnSpPr>
          <p:spPr>
            <a:xfrm>
              <a:off x="47075" y="13492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2" name="Google Shape;2642;p133"/>
            <p:cNvCxnSpPr/>
            <p:nvPr/>
          </p:nvCxnSpPr>
          <p:spPr>
            <a:xfrm>
              <a:off x="47075" y="25684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3" name="Google Shape;2643;p133"/>
            <p:cNvCxnSpPr/>
            <p:nvPr/>
          </p:nvCxnSpPr>
          <p:spPr>
            <a:xfrm>
              <a:off x="47075" y="37876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4" name="Google Shape;2644;p133"/>
            <p:cNvCxnSpPr/>
            <p:nvPr/>
          </p:nvCxnSpPr>
          <p:spPr>
            <a:xfrm>
              <a:off x="47075" y="7396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5" name="Google Shape;2645;p133"/>
            <p:cNvCxnSpPr/>
            <p:nvPr/>
          </p:nvCxnSpPr>
          <p:spPr>
            <a:xfrm>
              <a:off x="47075" y="19588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6" name="Google Shape;2646;p133"/>
            <p:cNvCxnSpPr/>
            <p:nvPr/>
          </p:nvCxnSpPr>
          <p:spPr>
            <a:xfrm>
              <a:off x="47075" y="31780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7" name="Google Shape;2647;p133"/>
            <p:cNvCxnSpPr/>
            <p:nvPr/>
          </p:nvCxnSpPr>
          <p:spPr>
            <a:xfrm>
              <a:off x="47075" y="10444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8" name="Google Shape;2648;p133"/>
            <p:cNvCxnSpPr/>
            <p:nvPr/>
          </p:nvCxnSpPr>
          <p:spPr>
            <a:xfrm>
              <a:off x="47075" y="22636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9" name="Google Shape;2649;p133"/>
            <p:cNvCxnSpPr/>
            <p:nvPr/>
          </p:nvCxnSpPr>
          <p:spPr>
            <a:xfrm>
              <a:off x="47075" y="34828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0" name="Google Shape;2650;p133"/>
            <p:cNvCxnSpPr/>
            <p:nvPr/>
          </p:nvCxnSpPr>
          <p:spPr>
            <a:xfrm>
              <a:off x="47075" y="4348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1" name="Google Shape;2651;p133"/>
            <p:cNvCxnSpPr/>
            <p:nvPr/>
          </p:nvCxnSpPr>
          <p:spPr>
            <a:xfrm>
              <a:off x="47075" y="16540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2" name="Google Shape;2652;p133"/>
            <p:cNvCxnSpPr/>
            <p:nvPr/>
          </p:nvCxnSpPr>
          <p:spPr>
            <a:xfrm>
              <a:off x="47075" y="28732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3" name="Google Shape;2653;p133"/>
            <p:cNvCxnSpPr/>
            <p:nvPr/>
          </p:nvCxnSpPr>
          <p:spPr>
            <a:xfrm>
              <a:off x="47075" y="50068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4" name="Google Shape;2654;p133"/>
            <p:cNvCxnSpPr/>
            <p:nvPr/>
          </p:nvCxnSpPr>
          <p:spPr>
            <a:xfrm>
              <a:off x="47075" y="43972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5" name="Google Shape;2655;p133"/>
            <p:cNvCxnSpPr/>
            <p:nvPr/>
          </p:nvCxnSpPr>
          <p:spPr>
            <a:xfrm>
              <a:off x="47075" y="47020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6" name="Google Shape;2656;p133"/>
            <p:cNvCxnSpPr/>
            <p:nvPr/>
          </p:nvCxnSpPr>
          <p:spPr>
            <a:xfrm>
              <a:off x="47075" y="40924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7" name="Google Shape;2657;p133"/>
            <p:cNvCxnSpPr/>
            <p:nvPr/>
          </p:nvCxnSpPr>
          <p:spPr>
            <a:xfrm>
              <a:off x="47075" y="130000"/>
              <a:ext cx="8987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8" name="Google Shape;2658;p133"/>
            <p:cNvCxnSpPr/>
            <p:nvPr/>
          </p:nvCxnSpPr>
          <p:spPr>
            <a:xfrm>
              <a:off x="6739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9" name="Google Shape;2659;p133"/>
            <p:cNvCxnSpPr/>
            <p:nvPr/>
          </p:nvCxnSpPr>
          <p:spPr>
            <a:xfrm>
              <a:off x="70440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0" name="Google Shape;2660;p133"/>
            <p:cNvCxnSpPr/>
            <p:nvPr/>
          </p:nvCxnSpPr>
          <p:spPr>
            <a:xfrm>
              <a:off x="7882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1" name="Google Shape;2661;p133"/>
            <p:cNvCxnSpPr/>
            <p:nvPr/>
          </p:nvCxnSpPr>
          <p:spPr>
            <a:xfrm>
              <a:off x="81870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2" name="Google Shape;2662;p133"/>
            <p:cNvCxnSpPr/>
            <p:nvPr/>
          </p:nvCxnSpPr>
          <p:spPr>
            <a:xfrm>
              <a:off x="7577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3" name="Google Shape;2663;p133"/>
            <p:cNvCxnSpPr/>
            <p:nvPr/>
          </p:nvCxnSpPr>
          <p:spPr>
            <a:xfrm>
              <a:off x="7348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4" name="Google Shape;2664;p133"/>
            <p:cNvCxnSpPr/>
            <p:nvPr/>
          </p:nvCxnSpPr>
          <p:spPr>
            <a:xfrm>
              <a:off x="8720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5" name="Google Shape;2665;p133"/>
            <p:cNvCxnSpPr/>
            <p:nvPr/>
          </p:nvCxnSpPr>
          <p:spPr>
            <a:xfrm>
              <a:off x="9025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6" name="Google Shape;2666;p133"/>
            <p:cNvCxnSpPr/>
            <p:nvPr/>
          </p:nvCxnSpPr>
          <p:spPr>
            <a:xfrm>
              <a:off x="84156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7" name="Google Shape;2667;p133"/>
            <p:cNvCxnSpPr/>
            <p:nvPr/>
          </p:nvCxnSpPr>
          <p:spPr>
            <a:xfrm>
              <a:off x="1481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8" name="Google Shape;2668;p133"/>
            <p:cNvCxnSpPr/>
            <p:nvPr/>
          </p:nvCxnSpPr>
          <p:spPr>
            <a:xfrm>
              <a:off x="2929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9" name="Google Shape;2669;p133"/>
            <p:cNvCxnSpPr/>
            <p:nvPr/>
          </p:nvCxnSpPr>
          <p:spPr>
            <a:xfrm>
              <a:off x="4148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0" name="Google Shape;2670;p133"/>
            <p:cNvCxnSpPr/>
            <p:nvPr/>
          </p:nvCxnSpPr>
          <p:spPr>
            <a:xfrm>
              <a:off x="5443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1" name="Google Shape;2671;p133"/>
            <p:cNvCxnSpPr/>
            <p:nvPr/>
          </p:nvCxnSpPr>
          <p:spPr>
            <a:xfrm>
              <a:off x="23196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2" name="Google Shape;2672;p133"/>
            <p:cNvCxnSpPr/>
            <p:nvPr/>
          </p:nvCxnSpPr>
          <p:spPr>
            <a:xfrm>
              <a:off x="3538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3" name="Google Shape;2673;p133"/>
            <p:cNvCxnSpPr/>
            <p:nvPr/>
          </p:nvCxnSpPr>
          <p:spPr>
            <a:xfrm>
              <a:off x="4834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4" name="Google Shape;2674;p133"/>
            <p:cNvCxnSpPr/>
            <p:nvPr/>
          </p:nvCxnSpPr>
          <p:spPr>
            <a:xfrm>
              <a:off x="61296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5" name="Google Shape;2675;p133"/>
            <p:cNvCxnSpPr/>
            <p:nvPr/>
          </p:nvCxnSpPr>
          <p:spPr>
            <a:xfrm>
              <a:off x="2624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6" name="Google Shape;2676;p133"/>
            <p:cNvCxnSpPr/>
            <p:nvPr/>
          </p:nvCxnSpPr>
          <p:spPr>
            <a:xfrm>
              <a:off x="38436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7" name="Google Shape;2677;p133"/>
            <p:cNvCxnSpPr/>
            <p:nvPr/>
          </p:nvCxnSpPr>
          <p:spPr>
            <a:xfrm>
              <a:off x="51390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8" name="Google Shape;2678;p133"/>
            <p:cNvCxnSpPr/>
            <p:nvPr/>
          </p:nvCxnSpPr>
          <p:spPr>
            <a:xfrm>
              <a:off x="6434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9" name="Google Shape;2679;p133"/>
            <p:cNvCxnSpPr/>
            <p:nvPr/>
          </p:nvCxnSpPr>
          <p:spPr>
            <a:xfrm>
              <a:off x="2014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0" name="Google Shape;2680;p133"/>
            <p:cNvCxnSpPr/>
            <p:nvPr/>
          </p:nvCxnSpPr>
          <p:spPr>
            <a:xfrm>
              <a:off x="32340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1" name="Google Shape;2681;p133"/>
            <p:cNvCxnSpPr/>
            <p:nvPr/>
          </p:nvCxnSpPr>
          <p:spPr>
            <a:xfrm>
              <a:off x="45294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2" name="Google Shape;2682;p133"/>
            <p:cNvCxnSpPr/>
            <p:nvPr/>
          </p:nvCxnSpPr>
          <p:spPr>
            <a:xfrm>
              <a:off x="5824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3" name="Google Shape;2683;p133"/>
            <p:cNvCxnSpPr/>
            <p:nvPr/>
          </p:nvCxnSpPr>
          <p:spPr>
            <a:xfrm>
              <a:off x="1786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133"/>
            <p:cNvCxnSpPr/>
            <p:nvPr/>
          </p:nvCxnSpPr>
          <p:spPr>
            <a:xfrm>
              <a:off x="109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5" name="Google Shape;2685;p133"/>
            <p:cNvCxnSpPr/>
            <p:nvPr/>
          </p:nvCxnSpPr>
          <p:spPr>
            <a:xfrm>
              <a:off x="9480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6" name="Google Shape;2686;p133"/>
            <p:cNvCxnSpPr/>
            <p:nvPr/>
          </p:nvCxnSpPr>
          <p:spPr>
            <a:xfrm>
              <a:off x="12528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7" name="Google Shape;2687;p133"/>
            <p:cNvCxnSpPr/>
            <p:nvPr/>
          </p:nvCxnSpPr>
          <p:spPr>
            <a:xfrm>
              <a:off x="6432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133"/>
            <p:cNvCxnSpPr/>
            <p:nvPr/>
          </p:nvCxnSpPr>
          <p:spPr>
            <a:xfrm>
              <a:off x="414625" y="26900"/>
              <a:ext cx="0" cy="5121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9" name="Google Shape;2689;p133"/>
          <p:cNvGrpSpPr/>
          <p:nvPr/>
        </p:nvGrpSpPr>
        <p:grpSpPr>
          <a:xfrm>
            <a:off x="151100" y="278275"/>
            <a:ext cx="5716200" cy="4630450"/>
            <a:chOff x="1370300" y="278275"/>
            <a:chExt cx="5716200" cy="4630450"/>
          </a:xfrm>
        </p:grpSpPr>
        <p:grpSp>
          <p:nvGrpSpPr>
            <p:cNvPr id="2690" name="Google Shape;2690;p133"/>
            <p:cNvGrpSpPr/>
            <p:nvPr/>
          </p:nvGrpSpPr>
          <p:grpSpPr>
            <a:xfrm>
              <a:off x="1370300" y="278275"/>
              <a:ext cx="5716200" cy="815400"/>
              <a:chOff x="1370300" y="278275"/>
              <a:chExt cx="5716200" cy="815400"/>
            </a:xfrm>
          </p:grpSpPr>
          <p:sp>
            <p:nvSpPr>
              <p:cNvPr id="2691" name="Google Shape;2691;p133"/>
              <p:cNvSpPr/>
              <p:nvPr/>
            </p:nvSpPr>
            <p:spPr>
              <a:xfrm flipH="1" rot="10800000">
                <a:off x="1370300" y="278275"/>
                <a:ext cx="5716200" cy="815400"/>
              </a:xfrm>
              <a:prstGeom prst="trapezoid">
                <a:avLst>
                  <a:gd fmla="val 66651" name="adj"/>
                </a:avLst>
              </a:prstGeom>
              <a:solidFill>
                <a:srgbClr val="00FFFF"/>
              </a:solidFill>
              <a:ln cap="flat" cmpd="sng" w="7620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33"/>
              <p:cNvSpPr txBox="1"/>
              <p:nvPr/>
            </p:nvSpPr>
            <p:spPr>
              <a:xfrm>
                <a:off x="1923475" y="440600"/>
                <a:ext cx="4493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chitects Daughter"/>
                    <a:ea typeface="Architects Daughter"/>
                    <a:cs typeface="Architects Daughter"/>
                    <a:sym typeface="Architects Daughter"/>
                  </a:rPr>
                  <a:t>Elimination</a:t>
                </a:r>
                <a:endParaRPr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endParaRPr>
              </a:p>
            </p:txBody>
          </p:sp>
        </p:grpSp>
        <p:grpSp>
          <p:nvGrpSpPr>
            <p:cNvPr id="2693" name="Google Shape;2693;p133"/>
            <p:cNvGrpSpPr/>
            <p:nvPr/>
          </p:nvGrpSpPr>
          <p:grpSpPr>
            <a:xfrm>
              <a:off x="1930300" y="1207963"/>
              <a:ext cx="4612500" cy="815400"/>
              <a:chOff x="1930300" y="1207963"/>
              <a:chExt cx="4612500" cy="815400"/>
            </a:xfrm>
          </p:grpSpPr>
          <p:sp>
            <p:nvSpPr>
              <p:cNvPr id="2694" name="Google Shape;2694;p133"/>
              <p:cNvSpPr/>
              <p:nvPr/>
            </p:nvSpPr>
            <p:spPr>
              <a:xfrm flipH="1" rot="10800000">
                <a:off x="1930300" y="1207963"/>
                <a:ext cx="4612500" cy="815400"/>
              </a:xfrm>
              <a:prstGeom prst="trapezoid">
                <a:avLst>
                  <a:gd fmla="val 66651" name="adj"/>
                </a:avLst>
              </a:prstGeom>
              <a:solidFill>
                <a:srgbClr val="00FF00"/>
              </a:solidFill>
              <a:ln cap="flat" cmpd="sng" w="7620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33"/>
              <p:cNvSpPr txBox="1"/>
              <p:nvPr/>
            </p:nvSpPr>
            <p:spPr>
              <a:xfrm>
                <a:off x="2474000" y="1384825"/>
                <a:ext cx="3515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chitects Daughter"/>
                    <a:ea typeface="Architects Daughter"/>
                    <a:cs typeface="Architects Daughter"/>
                    <a:sym typeface="Architects Daughter"/>
                  </a:rPr>
                  <a:t>Substitution</a:t>
                </a:r>
                <a:endParaRPr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endParaRPr>
              </a:p>
            </p:txBody>
          </p:sp>
        </p:grpSp>
        <p:grpSp>
          <p:nvGrpSpPr>
            <p:cNvPr id="2696" name="Google Shape;2696;p133"/>
            <p:cNvGrpSpPr/>
            <p:nvPr/>
          </p:nvGrpSpPr>
          <p:grpSpPr>
            <a:xfrm>
              <a:off x="2474000" y="2137650"/>
              <a:ext cx="3515700" cy="815400"/>
              <a:chOff x="2474000" y="2137650"/>
              <a:chExt cx="3515700" cy="815400"/>
            </a:xfrm>
          </p:grpSpPr>
          <p:sp>
            <p:nvSpPr>
              <p:cNvPr id="2697" name="Google Shape;2697;p133"/>
              <p:cNvSpPr/>
              <p:nvPr/>
            </p:nvSpPr>
            <p:spPr>
              <a:xfrm flipH="1" rot="10800000">
                <a:off x="2474000" y="2137650"/>
                <a:ext cx="3515700" cy="815400"/>
              </a:xfrm>
              <a:prstGeom prst="trapezoid">
                <a:avLst>
                  <a:gd fmla="val 66651" name="adj"/>
                </a:avLst>
              </a:prstGeom>
              <a:solidFill>
                <a:srgbClr val="FFFF00"/>
              </a:solidFill>
              <a:ln cap="flat" cmpd="sng" w="7620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33"/>
              <p:cNvSpPr txBox="1"/>
              <p:nvPr/>
            </p:nvSpPr>
            <p:spPr>
              <a:xfrm>
                <a:off x="3027100" y="2314525"/>
                <a:ext cx="2409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chitects Daughter"/>
                    <a:ea typeface="Architects Daughter"/>
                    <a:cs typeface="Architects Daughter"/>
                    <a:sym typeface="Architects Daughter"/>
                  </a:rPr>
                  <a:t>Isolation</a:t>
                </a:r>
                <a:endParaRPr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endParaRPr>
              </a:p>
            </p:txBody>
          </p:sp>
        </p:grpSp>
        <p:grpSp>
          <p:nvGrpSpPr>
            <p:cNvPr id="2699" name="Google Shape;2699;p133"/>
            <p:cNvGrpSpPr/>
            <p:nvPr/>
          </p:nvGrpSpPr>
          <p:grpSpPr>
            <a:xfrm>
              <a:off x="3027100" y="3067338"/>
              <a:ext cx="2409600" cy="815400"/>
              <a:chOff x="3027100" y="3067338"/>
              <a:chExt cx="2409600" cy="815400"/>
            </a:xfrm>
          </p:grpSpPr>
          <p:sp>
            <p:nvSpPr>
              <p:cNvPr id="2700" name="Google Shape;2700;p133"/>
              <p:cNvSpPr/>
              <p:nvPr/>
            </p:nvSpPr>
            <p:spPr>
              <a:xfrm flipH="1" rot="10800000">
                <a:off x="3027100" y="3067338"/>
                <a:ext cx="2409600" cy="815400"/>
              </a:xfrm>
              <a:prstGeom prst="trapezoid">
                <a:avLst>
                  <a:gd fmla="val 66651" name="adj"/>
                </a:avLst>
              </a:prstGeom>
              <a:solidFill>
                <a:srgbClr val="FF9900"/>
              </a:solidFill>
              <a:ln cap="flat" cmpd="sng" w="762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33"/>
              <p:cNvSpPr txBox="1"/>
              <p:nvPr/>
            </p:nvSpPr>
            <p:spPr>
              <a:xfrm>
                <a:off x="3577300" y="3244188"/>
                <a:ext cx="131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chitects Daughter"/>
                    <a:ea typeface="Architects Daughter"/>
                    <a:cs typeface="Architects Daughter"/>
                    <a:sym typeface="Architects Daughter"/>
                  </a:rPr>
                  <a:t>Policy</a:t>
                </a:r>
                <a:endParaRPr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endParaRPr>
              </a:p>
            </p:txBody>
          </p:sp>
        </p:grpSp>
        <p:grpSp>
          <p:nvGrpSpPr>
            <p:cNvPr id="2702" name="Google Shape;2702;p133"/>
            <p:cNvGrpSpPr/>
            <p:nvPr/>
          </p:nvGrpSpPr>
          <p:grpSpPr>
            <a:xfrm>
              <a:off x="3574625" y="3997025"/>
              <a:ext cx="1318500" cy="911700"/>
              <a:chOff x="3574625" y="3997025"/>
              <a:chExt cx="1318500" cy="911700"/>
            </a:xfrm>
          </p:grpSpPr>
          <p:sp>
            <p:nvSpPr>
              <p:cNvPr id="2703" name="Google Shape;2703;p133"/>
              <p:cNvSpPr/>
              <p:nvPr/>
            </p:nvSpPr>
            <p:spPr>
              <a:xfrm rot="10800000">
                <a:off x="3574625" y="3997025"/>
                <a:ext cx="1318500" cy="911700"/>
              </a:xfrm>
              <a:prstGeom prst="triangle">
                <a:avLst>
                  <a:gd fmla="val 50000" name="adj"/>
                </a:avLst>
              </a:prstGeom>
              <a:solidFill>
                <a:srgbClr val="FF00FF"/>
              </a:solidFill>
              <a:ln cap="flat" cmpd="sng" w="7620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33"/>
              <p:cNvSpPr txBox="1"/>
              <p:nvPr/>
            </p:nvSpPr>
            <p:spPr>
              <a:xfrm>
                <a:off x="3863350" y="4124450"/>
                <a:ext cx="746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chitects Daughter"/>
                    <a:ea typeface="Architects Daughter"/>
                    <a:cs typeface="Architects Daughter"/>
                    <a:sym typeface="Architects Daughter"/>
                  </a:rPr>
                  <a:t>DC</a:t>
                </a:r>
                <a:endParaRPr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endParaRPr>
              </a:p>
            </p:txBody>
          </p:sp>
        </p:grpSp>
      </p:grpSp>
      <p:sp>
        <p:nvSpPr>
          <p:cNvPr id="2705" name="Google Shape;2705;p133"/>
          <p:cNvSpPr/>
          <p:nvPr/>
        </p:nvSpPr>
        <p:spPr>
          <a:xfrm>
            <a:off x="4834225" y="1668478"/>
            <a:ext cx="4098953" cy="17998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Hierarchy</a:t>
            </a:r>
            <a:b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of Controls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2710" name="Google Shape;2710;p134"/>
          <p:cNvPicPr preferRelativeResize="0"/>
          <p:nvPr/>
        </p:nvPicPr>
        <p:blipFill rotWithShape="1">
          <a:blip r:embed="rId3">
            <a:alphaModFix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1" name="Google Shape;2711;p134"/>
          <p:cNvGrpSpPr/>
          <p:nvPr/>
        </p:nvGrpSpPr>
        <p:grpSpPr>
          <a:xfrm>
            <a:off x="6065387" y="228150"/>
            <a:ext cx="2272200" cy="831300"/>
            <a:chOff x="5074787" y="228150"/>
            <a:chExt cx="2272200" cy="831300"/>
          </a:xfrm>
        </p:grpSpPr>
        <p:sp>
          <p:nvSpPr>
            <p:cNvPr id="2712" name="Google Shape;2712;p134"/>
            <p:cNvSpPr txBox="1"/>
            <p:nvPr/>
          </p:nvSpPr>
          <p:spPr>
            <a:xfrm>
              <a:off x="5074787" y="228150"/>
              <a:ext cx="2272200" cy="8313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introduce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bug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713" name="Google Shape;2713;p134"/>
            <p:cNvGrpSpPr/>
            <p:nvPr/>
          </p:nvGrpSpPr>
          <p:grpSpPr>
            <a:xfrm>
              <a:off x="5322700" y="298200"/>
              <a:ext cx="891000" cy="691200"/>
              <a:chOff x="7233875" y="759725"/>
              <a:chExt cx="891000" cy="691200"/>
            </a:xfrm>
          </p:grpSpPr>
          <p:sp>
            <p:nvSpPr>
              <p:cNvPr id="2714" name="Google Shape;2714;p134"/>
              <p:cNvSpPr txBox="1"/>
              <p:nvPr/>
            </p:nvSpPr>
            <p:spPr>
              <a:xfrm>
                <a:off x="7233875" y="759725"/>
                <a:ext cx="891000" cy="6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15" name="Google Shape;2715;p134"/>
              <p:cNvGrpSpPr/>
              <p:nvPr/>
            </p:nvGrpSpPr>
            <p:grpSpPr>
              <a:xfrm>
                <a:off x="7255175" y="864875"/>
                <a:ext cx="848400" cy="480900"/>
                <a:chOff x="8220650" y="490925"/>
                <a:chExt cx="848400" cy="480900"/>
              </a:xfrm>
            </p:grpSpPr>
            <p:sp>
              <p:nvSpPr>
                <p:cNvPr id="2716" name="Google Shape;2716;p134"/>
                <p:cNvSpPr/>
                <p:nvPr/>
              </p:nvSpPr>
              <p:spPr>
                <a:xfrm>
                  <a:off x="82206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134"/>
                <p:cNvSpPr/>
                <p:nvPr/>
              </p:nvSpPr>
              <p:spPr>
                <a:xfrm flipH="1">
                  <a:off x="85272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18" name="Google Shape;2718;p134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19" name="Google Shape;2719;p134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34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Elimination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2725" name="Google Shape;2725;p135"/>
          <p:cNvPicPr preferRelativeResize="0"/>
          <p:nvPr/>
        </p:nvPicPr>
        <p:blipFill rotWithShape="1">
          <a:blip r:embed="rId3">
            <a:alphaModFix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6" name="Google Shape;2726;p135"/>
          <p:cNvGrpSpPr/>
          <p:nvPr/>
        </p:nvGrpSpPr>
        <p:grpSpPr>
          <a:xfrm>
            <a:off x="6065387" y="228150"/>
            <a:ext cx="2272200" cy="831300"/>
            <a:chOff x="5074787" y="228150"/>
            <a:chExt cx="2272200" cy="831300"/>
          </a:xfrm>
        </p:grpSpPr>
        <p:sp>
          <p:nvSpPr>
            <p:cNvPr id="2727" name="Google Shape;2727;p135"/>
            <p:cNvSpPr txBox="1"/>
            <p:nvPr/>
          </p:nvSpPr>
          <p:spPr>
            <a:xfrm>
              <a:off x="5074787" y="228150"/>
              <a:ext cx="2272200" cy="8313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introduce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bug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728" name="Google Shape;2728;p135"/>
            <p:cNvGrpSpPr/>
            <p:nvPr/>
          </p:nvGrpSpPr>
          <p:grpSpPr>
            <a:xfrm>
              <a:off x="5322700" y="298200"/>
              <a:ext cx="891000" cy="691200"/>
              <a:chOff x="7233875" y="759725"/>
              <a:chExt cx="891000" cy="691200"/>
            </a:xfrm>
          </p:grpSpPr>
          <p:sp>
            <p:nvSpPr>
              <p:cNvPr id="2729" name="Google Shape;2729;p135"/>
              <p:cNvSpPr txBox="1"/>
              <p:nvPr/>
            </p:nvSpPr>
            <p:spPr>
              <a:xfrm>
                <a:off x="7233875" y="759725"/>
                <a:ext cx="891000" cy="6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30" name="Google Shape;2730;p135"/>
              <p:cNvGrpSpPr/>
              <p:nvPr/>
            </p:nvGrpSpPr>
            <p:grpSpPr>
              <a:xfrm>
                <a:off x="7255175" y="864875"/>
                <a:ext cx="848400" cy="480900"/>
                <a:chOff x="8220650" y="490925"/>
                <a:chExt cx="848400" cy="480900"/>
              </a:xfrm>
            </p:grpSpPr>
            <p:sp>
              <p:nvSpPr>
                <p:cNvPr id="2731" name="Google Shape;2731;p135"/>
                <p:cNvSpPr/>
                <p:nvPr/>
              </p:nvSpPr>
              <p:spPr>
                <a:xfrm>
                  <a:off x="82206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135"/>
                <p:cNvSpPr/>
                <p:nvPr/>
              </p:nvSpPr>
              <p:spPr>
                <a:xfrm flipH="1">
                  <a:off x="85272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733" name="Google Shape;2733;p135"/>
          <p:cNvSpPr txBox="1"/>
          <p:nvPr/>
        </p:nvSpPr>
        <p:spPr>
          <a:xfrm>
            <a:off x="369600" y="1252100"/>
            <a:ext cx="4130400" cy="36477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Rewriting Binder from C to Rust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Attack surface reachable even from sandboxed processes.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2734" name="Google Shape;2734;p135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35" name="Google Shape;2735;p135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35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Elimination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2737" name="Google Shape;273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827" y="1503463"/>
            <a:ext cx="2353300" cy="3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p135"/>
          <p:cNvSpPr txBox="1"/>
          <p:nvPr/>
        </p:nvSpPr>
        <p:spPr>
          <a:xfrm>
            <a:off x="5099700" y="4648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Alice Ryhl at LPC 2023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2743" name="Google Shape;2743;p136"/>
          <p:cNvPicPr preferRelativeResize="0"/>
          <p:nvPr/>
        </p:nvPicPr>
        <p:blipFill rotWithShape="1">
          <a:blip r:embed="rId3">
            <a:alphaModFix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4" name="Google Shape;2744;p136"/>
          <p:cNvGrpSpPr/>
          <p:nvPr/>
        </p:nvGrpSpPr>
        <p:grpSpPr>
          <a:xfrm>
            <a:off x="6065387" y="228150"/>
            <a:ext cx="2272200" cy="831300"/>
            <a:chOff x="5074787" y="228150"/>
            <a:chExt cx="2272200" cy="831300"/>
          </a:xfrm>
        </p:grpSpPr>
        <p:sp>
          <p:nvSpPr>
            <p:cNvPr id="2745" name="Google Shape;2745;p136"/>
            <p:cNvSpPr txBox="1"/>
            <p:nvPr/>
          </p:nvSpPr>
          <p:spPr>
            <a:xfrm>
              <a:off x="5074787" y="228150"/>
              <a:ext cx="2272200" cy="8313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introduce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bug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746" name="Google Shape;2746;p136"/>
            <p:cNvGrpSpPr/>
            <p:nvPr/>
          </p:nvGrpSpPr>
          <p:grpSpPr>
            <a:xfrm>
              <a:off x="5322700" y="298200"/>
              <a:ext cx="891000" cy="691200"/>
              <a:chOff x="7233875" y="759725"/>
              <a:chExt cx="891000" cy="691200"/>
            </a:xfrm>
          </p:grpSpPr>
          <p:sp>
            <p:nvSpPr>
              <p:cNvPr id="2747" name="Google Shape;2747;p136"/>
              <p:cNvSpPr txBox="1"/>
              <p:nvPr/>
            </p:nvSpPr>
            <p:spPr>
              <a:xfrm>
                <a:off x="7233875" y="759725"/>
                <a:ext cx="891000" cy="6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48" name="Google Shape;2748;p136"/>
              <p:cNvGrpSpPr/>
              <p:nvPr/>
            </p:nvGrpSpPr>
            <p:grpSpPr>
              <a:xfrm>
                <a:off x="7255175" y="864875"/>
                <a:ext cx="848400" cy="480900"/>
                <a:chOff x="8220650" y="490925"/>
                <a:chExt cx="848400" cy="480900"/>
              </a:xfrm>
            </p:grpSpPr>
            <p:sp>
              <p:nvSpPr>
                <p:cNvPr id="2749" name="Google Shape;2749;p136"/>
                <p:cNvSpPr/>
                <p:nvPr/>
              </p:nvSpPr>
              <p:spPr>
                <a:xfrm>
                  <a:off x="82206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136"/>
                <p:cNvSpPr/>
                <p:nvPr/>
              </p:nvSpPr>
              <p:spPr>
                <a:xfrm flipH="1">
                  <a:off x="85272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51" name="Google Shape;2751;p136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52" name="Google Shape;2752;p136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36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Elimination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754" name="Google Shape;2754;p136"/>
          <p:cNvSpPr txBox="1"/>
          <p:nvPr/>
        </p:nvSpPr>
        <p:spPr>
          <a:xfrm>
            <a:off x="369600" y="1252100"/>
            <a:ext cx="4130400" cy="36477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Rewriting Binder from C to Rust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tects Daughter"/>
              <a:buAutoNum type="arabicPeriod"/>
            </a:pPr>
            <a:r>
              <a:rPr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Complexity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tects Daughter"/>
              <a:buAutoNum type="arabicPeriod"/>
            </a:pPr>
            <a:r>
              <a:rPr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Tech Debt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tects Daughter"/>
              <a:buAutoNum type="arabicPeriod"/>
            </a:pPr>
            <a:r>
              <a:rPr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Security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755" name="Google Shape;275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827" y="1503463"/>
            <a:ext cx="2353300" cy="3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36"/>
          <p:cNvSpPr txBox="1"/>
          <p:nvPr/>
        </p:nvSpPr>
        <p:spPr>
          <a:xfrm>
            <a:off x="5099700" y="4648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Alice Ryhl at LPC 2023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2761" name="Google Shape;2761;p137"/>
          <p:cNvPicPr preferRelativeResize="0"/>
          <p:nvPr/>
        </p:nvPicPr>
        <p:blipFill rotWithShape="1">
          <a:blip r:embed="rId3">
            <a:alphaModFix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2" name="Google Shape;2762;p137"/>
          <p:cNvGrpSpPr/>
          <p:nvPr/>
        </p:nvGrpSpPr>
        <p:grpSpPr>
          <a:xfrm>
            <a:off x="6065387" y="228150"/>
            <a:ext cx="2272200" cy="831300"/>
            <a:chOff x="5074787" y="228150"/>
            <a:chExt cx="2272200" cy="831300"/>
          </a:xfrm>
        </p:grpSpPr>
        <p:sp>
          <p:nvSpPr>
            <p:cNvPr id="2763" name="Google Shape;2763;p137"/>
            <p:cNvSpPr txBox="1"/>
            <p:nvPr/>
          </p:nvSpPr>
          <p:spPr>
            <a:xfrm>
              <a:off x="5074787" y="228150"/>
              <a:ext cx="2272200" cy="831300"/>
            </a:xfrm>
            <a:prstGeom prst="rect">
              <a:avLst/>
            </a:prstGeom>
            <a:noFill/>
            <a:ln cap="flat" cmpd="sng" w="28575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introduce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bug</a:t>
              </a:r>
              <a:endParaRPr b="1"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764" name="Google Shape;2764;p137"/>
            <p:cNvGrpSpPr/>
            <p:nvPr/>
          </p:nvGrpSpPr>
          <p:grpSpPr>
            <a:xfrm>
              <a:off x="5322700" y="298200"/>
              <a:ext cx="891000" cy="691200"/>
              <a:chOff x="7233875" y="759725"/>
              <a:chExt cx="891000" cy="691200"/>
            </a:xfrm>
          </p:grpSpPr>
          <p:sp>
            <p:nvSpPr>
              <p:cNvPr id="2765" name="Google Shape;2765;p137"/>
              <p:cNvSpPr txBox="1"/>
              <p:nvPr/>
            </p:nvSpPr>
            <p:spPr>
              <a:xfrm>
                <a:off x="7233875" y="759725"/>
                <a:ext cx="891000" cy="6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66" name="Google Shape;2766;p137"/>
              <p:cNvGrpSpPr/>
              <p:nvPr/>
            </p:nvGrpSpPr>
            <p:grpSpPr>
              <a:xfrm>
                <a:off x="7255175" y="864875"/>
                <a:ext cx="848400" cy="480900"/>
                <a:chOff x="8220650" y="490925"/>
                <a:chExt cx="848400" cy="480900"/>
              </a:xfrm>
            </p:grpSpPr>
            <p:sp>
              <p:nvSpPr>
                <p:cNvPr id="2767" name="Google Shape;2767;p137"/>
                <p:cNvSpPr/>
                <p:nvPr/>
              </p:nvSpPr>
              <p:spPr>
                <a:xfrm>
                  <a:off x="82206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137"/>
                <p:cNvSpPr/>
                <p:nvPr/>
              </p:nvSpPr>
              <p:spPr>
                <a:xfrm flipH="1">
                  <a:off x="8527250" y="490925"/>
                  <a:ext cx="541800" cy="480900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0FFFF"/>
                </a:solidFill>
                <a:ln cap="flat" cmpd="sng" w="19050">
                  <a:solidFill>
                    <a:srgbClr val="00FFFF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69" name="Google Shape;2769;p137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70" name="Google Shape;2770;p137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37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Elimination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772" name="Google Shape;2772;p137"/>
          <p:cNvSpPr txBox="1"/>
          <p:nvPr/>
        </p:nvSpPr>
        <p:spPr>
          <a:xfrm>
            <a:off x="369600" y="1252100"/>
            <a:ext cx="4130400" cy="36477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Rewriting Binder from C to Rust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"</a:t>
            </a: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It prevents mistakes with </a:t>
            </a:r>
            <a:r>
              <a:rPr b="1" i="1" lang="en" sz="2500">
                <a:solidFill>
                  <a:srgbClr val="00FFFF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ref counting</a:t>
            </a: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, </a:t>
            </a:r>
            <a:r>
              <a:rPr b="1" i="1" lang="en" sz="2500">
                <a:solidFill>
                  <a:srgbClr val="00FFFF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locking</a:t>
            </a: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, </a:t>
            </a:r>
            <a:r>
              <a:rPr b="1" i="1" lang="en" sz="2500">
                <a:solidFill>
                  <a:srgbClr val="00FFFF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bounds checking</a:t>
            </a: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, and also does a lot to </a:t>
            </a:r>
            <a:r>
              <a:rPr b="1" i="1" lang="en" sz="2500">
                <a:solidFill>
                  <a:srgbClr val="00FFFF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reduce the complexity</a:t>
            </a:r>
            <a:r>
              <a:rPr i="1" lang="en" sz="2500">
                <a:solidFill>
                  <a:schemeClr val="lt1"/>
                </a:solidFill>
                <a:highlight>
                  <a:schemeClr val="dk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 of error handling."</a:t>
            </a:r>
            <a:endParaRPr i="1" sz="2500">
              <a:solidFill>
                <a:schemeClr val="lt1"/>
              </a:solidFill>
              <a:highlight>
                <a:schemeClr val="dk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773" name="Google Shape;277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827" y="1503463"/>
            <a:ext cx="2353300" cy="3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137"/>
          <p:cNvSpPr txBox="1"/>
          <p:nvPr/>
        </p:nvSpPr>
        <p:spPr>
          <a:xfrm>
            <a:off x="5099700" y="4648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Alice Ryhl at LPC 2023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779" name="Google Shape;2779;p138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0" name="Google Shape;2780;p138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81" name="Google Shape;2781;p138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38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783" name="Google Shape;2783;p138"/>
          <p:cNvSpPr txBox="1"/>
          <p:nvPr/>
        </p:nvSpPr>
        <p:spPr>
          <a:xfrm>
            <a:off x="885500" y="1244900"/>
            <a:ext cx="3867000" cy="25638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Replace one </a:t>
            </a:r>
            <a:r>
              <a:rPr b="1" lang="en" sz="2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dangerous hazard</a:t>
            </a:r>
            <a:endParaRPr b="1" sz="2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another</a:t>
            </a:r>
            <a:endParaRPr b="1" sz="2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less dangerous hazard</a:t>
            </a:r>
            <a:endParaRPr sz="2500">
              <a:solidFill>
                <a:srgbClr val="00FF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2784" name="Google Shape;2784;p138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785" name="Google Shape;2785;p138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786" name="Google Shape;2786;p138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787" name="Google Shape;2787;p138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38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793" name="Google Shape;2793;p139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4" name="Google Shape;2794;p139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795" name="Google Shape;2795;p139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39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797" name="Google Shape;2797;p139"/>
          <p:cNvSpPr txBox="1"/>
          <p:nvPr/>
        </p:nvSpPr>
        <p:spPr>
          <a:xfrm>
            <a:off x="885500" y="1244900"/>
            <a:ext cx="3867000" cy="25638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 After Freedom</a:t>
            </a:r>
            <a:endParaRPr b="1" sz="2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MiraclePtr </a:t>
            </a:r>
            <a:r>
              <a:rPr lang="en" sz="25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(BackupRefPtr)</a:t>
            </a:r>
            <a:r>
              <a:rPr lang="en" sz="25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: Preventing Exploitation of Use-After-Free Bugs</a:t>
            </a:r>
            <a:endParaRPr sz="25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798" name="Google Shape;279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50" y="1240279"/>
            <a:ext cx="2963825" cy="30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139"/>
          <p:cNvSpPr txBox="1"/>
          <p:nvPr/>
        </p:nvSpPr>
        <p:spPr>
          <a:xfrm>
            <a:off x="5404500" y="4267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Sergei Glazunov from PZ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2800" name="Google Shape;2800;p139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01" name="Google Shape;2801;p139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02" name="Google Shape;2802;p139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03" name="Google Shape;2803;p139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39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09" name="Google Shape;2809;p140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0" name="Google Shape;2810;p140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11" name="Google Shape;2811;p140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40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813" name="Google Shape;2813;p140"/>
          <p:cNvSpPr txBox="1"/>
          <p:nvPr/>
        </p:nvSpPr>
        <p:spPr>
          <a:xfrm>
            <a:off x="885500" y="1244900"/>
            <a:ext cx="7263300" cy="36621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B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: a_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a_-&gt;doSomething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a_;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b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a.get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nullptr;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14" name="Google Shape;2814;p140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15" name="Google Shape;2815;p140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16" name="Google Shape;2816;p140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17" name="Google Shape;2817;p140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40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23" name="Google Shape;2823;p141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4" name="Google Shape;2824;p141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25" name="Google Shape;2825;p141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41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827" name="Google Shape;2827;p141"/>
          <p:cNvSpPr txBox="1"/>
          <p:nvPr/>
        </p:nvSpPr>
        <p:spPr>
          <a:xfrm>
            <a:off x="885500" y="1244900"/>
            <a:ext cx="7263300" cy="36621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B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: a_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a_-&gt;doSomething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a_;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b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a.get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nullptr;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free happens here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use after free!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28" name="Google Shape;2828;p141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29" name="Google Shape;2829;p141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30" name="Google Shape;2830;p141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31" name="Google Shape;2831;p141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41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37" name="Google Shape;2837;p142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8" name="Google Shape;2838;p142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39" name="Google Shape;2839;p142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42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841" name="Google Shape;2841;p142"/>
          <p:cNvSpPr txBox="1"/>
          <p:nvPr/>
        </p:nvSpPr>
        <p:spPr>
          <a:xfrm>
            <a:off x="885500" y="1244900"/>
            <a:ext cx="7263300" cy="36621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B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: a_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a_-&gt;doSomething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raw_ptr&lt;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a_;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raw_ptr -&gt; MiraclePtr (BackupRefPtr)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b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a.get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nullptr;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42" name="Google Shape;2842;p142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43" name="Google Shape;2843;p142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44" name="Google Shape;2844;p142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45" name="Google Shape;2845;p142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142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26" name="Google Shape;226;p26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1244525" y="1263025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594425" y="1655075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$ 52,500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753950" y="2340900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1🐞/5🚗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51" name="Google Shape;2851;p143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2" name="Google Shape;2852;p143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53" name="Google Shape;2853;p143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43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855" name="Google Shape;2855;p143"/>
          <p:cNvSpPr txBox="1"/>
          <p:nvPr/>
        </p:nvSpPr>
        <p:spPr>
          <a:xfrm>
            <a:off x="885500" y="1244900"/>
            <a:ext cx="7263300" cy="36621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B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: a_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a_-&gt;doSomething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raw_ptr&lt;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a_;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raw_ptr -&gt; MiraclePtr (BackupRefPtr)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a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std::unique_ptr&lt;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b = std::make_unique&lt;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a.get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nullptr;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free is delayed because refcount is &gt; 0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b-&gt;doSomething</a:t>
            </a:r>
            <a:r>
              <a:rPr lang="en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use-after-free is neutralized</a:t>
            </a:r>
            <a:endParaRPr b="1"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56" name="Google Shape;2856;p143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57" name="Google Shape;2857;p143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58" name="Google Shape;2858;p143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59" name="Google Shape;2859;p143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43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65" name="Google Shape;2865;p144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6" name="Google Shape;2866;p144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67" name="Google Shape;2867;p144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44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869" name="Google Shape;2869;p144"/>
          <p:cNvSpPr txBox="1"/>
          <p:nvPr/>
        </p:nvSpPr>
        <p:spPr>
          <a:xfrm>
            <a:off x="885500" y="1244900"/>
            <a:ext cx="4079700" cy="36606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 After Freedom</a:t>
            </a:r>
            <a:endParaRPr sz="25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2870" name="Google Shape;2870;p144"/>
          <p:cNvGrpSpPr/>
          <p:nvPr/>
        </p:nvGrpSpPr>
        <p:grpSpPr>
          <a:xfrm>
            <a:off x="1093725" y="2350050"/>
            <a:ext cx="3325875" cy="1928100"/>
            <a:chOff x="1093725" y="1969050"/>
            <a:chExt cx="3325875" cy="1928100"/>
          </a:xfrm>
        </p:grpSpPr>
        <p:sp>
          <p:nvSpPr>
            <p:cNvPr id="2871" name="Google Shape;2871;p144"/>
            <p:cNvSpPr/>
            <p:nvPr/>
          </p:nvSpPr>
          <p:spPr>
            <a:xfrm>
              <a:off x="1093725" y="2540550"/>
              <a:ext cx="1322100" cy="785100"/>
            </a:xfrm>
            <a:prstGeom prst="rect">
              <a:avLst/>
            </a:prstGeom>
            <a:solidFill>
              <a:srgbClr val="EA433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Memory Corruption</a:t>
              </a:r>
              <a:endParaRPr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872" name="Google Shape;2872;p144"/>
            <p:cNvSpPr/>
            <p:nvPr/>
          </p:nvSpPr>
          <p:spPr>
            <a:xfrm>
              <a:off x="3097500" y="1969050"/>
              <a:ext cx="1322100" cy="7851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Crash</a:t>
              </a:r>
              <a:endParaRPr b="1">
                <a:solidFill>
                  <a:srgbClr val="FF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873" name="Google Shape;2873;p144"/>
            <p:cNvSpPr/>
            <p:nvPr/>
          </p:nvSpPr>
          <p:spPr>
            <a:xfrm>
              <a:off x="3097500" y="3112050"/>
              <a:ext cx="1322100" cy="7851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99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Memory Leak</a:t>
              </a:r>
              <a:endParaRPr b="1">
                <a:solidFill>
                  <a:srgbClr val="FF9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874" name="Google Shape;2874;p144"/>
            <p:cNvSpPr/>
            <p:nvPr/>
          </p:nvSpPr>
          <p:spPr>
            <a:xfrm rot="5400000">
              <a:off x="2680420" y="2607300"/>
              <a:ext cx="377700" cy="10590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00FF00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44"/>
            <p:cNvSpPr/>
            <p:nvPr/>
          </p:nvSpPr>
          <p:spPr>
            <a:xfrm flipH="1" rot="5400000">
              <a:off x="2687175" y="2226275"/>
              <a:ext cx="364200" cy="10590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00FF00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6" name="Google Shape;2876;p144"/>
          <p:cNvPicPr preferRelativeResize="0"/>
          <p:nvPr/>
        </p:nvPicPr>
        <p:blipFill rotWithShape="1">
          <a:blip r:embed="rId4">
            <a:alphaModFix/>
          </a:blip>
          <a:srcRect b="0" l="20573" r="59710" t="79409"/>
          <a:stretch/>
        </p:blipFill>
        <p:spPr>
          <a:xfrm>
            <a:off x="5563975" y="1256800"/>
            <a:ext cx="2077123" cy="1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44"/>
          <p:cNvPicPr preferRelativeResize="0"/>
          <p:nvPr/>
        </p:nvPicPr>
        <p:blipFill rotWithShape="1">
          <a:blip r:embed="rId4">
            <a:alphaModFix/>
          </a:blip>
          <a:srcRect b="0" l="40100" r="40183" t="79409"/>
          <a:stretch/>
        </p:blipFill>
        <p:spPr>
          <a:xfrm>
            <a:off x="5563975" y="2477000"/>
            <a:ext cx="2077123" cy="1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144"/>
          <p:cNvPicPr preferRelativeResize="0"/>
          <p:nvPr/>
        </p:nvPicPr>
        <p:blipFill rotWithShape="1">
          <a:blip r:embed="rId4">
            <a:alphaModFix/>
          </a:blip>
          <a:srcRect b="0" l="59808" r="20475" t="79409"/>
          <a:stretch/>
        </p:blipFill>
        <p:spPr>
          <a:xfrm>
            <a:off x="5563975" y="3697200"/>
            <a:ext cx="2077123" cy="122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9" name="Google Shape;2879;p144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80" name="Google Shape;2880;p144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81" name="Google Shape;2881;p144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882" name="Google Shape;2882;p144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44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888" name="Google Shape;2888;p145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9" name="Google Shape;2889;p145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890" name="Google Shape;2890;p145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45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Substitution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grpSp>
        <p:nvGrpSpPr>
          <p:cNvPr id="2892" name="Google Shape;2892;p145"/>
          <p:cNvGrpSpPr/>
          <p:nvPr/>
        </p:nvGrpSpPr>
        <p:grpSpPr>
          <a:xfrm>
            <a:off x="1578419" y="1258032"/>
            <a:ext cx="5926522" cy="3456425"/>
            <a:chOff x="968775" y="1863825"/>
            <a:chExt cx="4887450" cy="2850425"/>
          </a:xfrm>
        </p:grpSpPr>
        <p:pic>
          <p:nvPicPr>
            <p:cNvPr id="2893" name="Google Shape;2893;p1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775" y="1863825"/>
              <a:ext cx="4887450" cy="285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4" name="Google Shape;2894;p145"/>
            <p:cNvSpPr/>
            <p:nvPr/>
          </p:nvSpPr>
          <p:spPr>
            <a:xfrm>
              <a:off x="2179700" y="2357050"/>
              <a:ext cx="1857000" cy="1857000"/>
            </a:xfrm>
            <a:prstGeom prst="blockArc">
              <a:avLst>
                <a:gd fmla="val 16322150" name="adj1"/>
                <a:gd fmla="val 1807464" name="adj2"/>
                <a:gd fmla="val 6767" name="adj3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45"/>
            <p:cNvSpPr/>
            <p:nvPr/>
          </p:nvSpPr>
          <p:spPr>
            <a:xfrm>
              <a:off x="2200275" y="2395200"/>
              <a:ext cx="1836300" cy="1798200"/>
            </a:xfrm>
            <a:prstGeom prst="blockArc">
              <a:avLst>
                <a:gd fmla="val 1845604" name="adj1"/>
                <a:gd fmla="val 6830673" name="adj2"/>
                <a:gd fmla="val 7220" name="adj3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45"/>
            <p:cNvSpPr txBox="1"/>
            <p:nvPr/>
          </p:nvSpPr>
          <p:spPr>
            <a:xfrm>
              <a:off x="2785250" y="3054700"/>
              <a:ext cx="6459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FF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57%</a:t>
              </a:r>
              <a:endParaRPr b="1" sz="1800">
                <a:solidFill>
                  <a:srgbClr val="00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grpSp>
        <p:nvGrpSpPr>
          <p:cNvPr id="2897" name="Google Shape;2897;p145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898" name="Google Shape;2898;p145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find vuln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899" name="Google Shape;2899;p145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900" name="Google Shape;2900;p145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45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906" name="Google Shape;2906;p146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7" name="Google Shape;2907;p146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08" name="Google Shape;2908;p146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46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Isolation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910" name="Google Shape;2910;p146"/>
          <p:cNvSpPr txBox="1"/>
          <p:nvPr/>
        </p:nvSpPr>
        <p:spPr>
          <a:xfrm>
            <a:off x="878275" y="1244900"/>
            <a:ext cx="4242300" cy="36549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Protect system from </a:t>
            </a:r>
            <a:r>
              <a:rPr b="1" lang="en" sz="2800">
                <a:solidFill>
                  <a:srgbClr val="FF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 effects</a:t>
            </a: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of a hazard</a:t>
            </a:r>
            <a:endParaRPr sz="2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11" name="Google Shape;291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850" y="2740175"/>
            <a:ext cx="1963375" cy="196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2" name="Google Shape;2912;p146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913" name="Google Shape;2913;p146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exploit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914" name="Google Shape;2914;p146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915" name="Google Shape;2915;p146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46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921" name="Google Shape;2921;p147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2" name="Google Shape;2922;p147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23" name="Google Shape;2923;p147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47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Isolation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925" name="Google Shape;2925;p147"/>
          <p:cNvSpPr txBox="1"/>
          <p:nvPr/>
        </p:nvSpPr>
        <p:spPr>
          <a:xfrm>
            <a:off x="878275" y="1244900"/>
            <a:ext cx="4242300" cy="36549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 V8 Sandbox is a new security mechanism designed to </a:t>
            </a:r>
            <a:r>
              <a:rPr b="1" lang="en" sz="2800">
                <a:solidFill>
                  <a:srgbClr val="FF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prevent memory corruption</a:t>
            </a: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in V8 from </a:t>
            </a:r>
            <a:r>
              <a:rPr b="1" lang="en" sz="2800">
                <a:solidFill>
                  <a:srgbClr val="FF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impacting other memory</a:t>
            </a: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in the process.</a:t>
            </a:r>
            <a:endParaRPr sz="2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26" name="Google Shape;292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200" y="1244900"/>
            <a:ext cx="2896075" cy="289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7" name="Google Shape;2927;p147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928" name="Google Shape;2928;p147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exploit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929" name="Google Shape;2929;p147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930" name="Google Shape;2930;p147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47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32" name="Google Shape;2932;p147"/>
          <p:cNvSpPr txBox="1"/>
          <p:nvPr/>
        </p:nvSpPr>
        <p:spPr>
          <a:xfrm>
            <a:off x="5404500" y="4267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Samuel Groß</a:t>
            </a: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from v8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2937" name="Google Shape;2937;p148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8" name="Google Shape;2938;p148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39" name="Google Shape;2939;p148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48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Isolation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941" name="Google Shape;2941;p148"/>
          <p:cNvSpPr txBox="1"/>
          <p:nvPr/>
        </p:nvSpPr>
        <p:spPr>
          <a:xfrm>
            <a:off x="878275" y="1244900"/>
            <a:ext cx="4242300" cy="36549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42" name="Google Shape;294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200" y="1244900"/>
            <a:ext cx="2896075" cy="289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3" name="Google Shape;2943;p148"/>
          <p:cNvGrpSpPr/>
          <p:nvPr/>
        </p:nvGrpSpPr>
        <p:grpSpPr>
          <a:xfrm>
            <a:off x="6280750" y="228150"/>
            <a:ext cx="2079000" cy="831300"/>
            <a:chOff x="3918550" y="228150"/>
            <a:chExt cx="2079000" cy="831300"/>
          </a:xfrm>
        </p:grpSpPr>
        <p:sp>
          <p:nvSpPr>
            <p:cNvPr id="2944" name="Google Shape;2944;p148"/>
            <p:cNvSpPr txBox="1"/>
            <p:nvPr/>
          </p:nvSpPr>
          <p:spPr>
            <a:xfrm>
              <a:off x="3918550" y="228150"/>
              <a:ext cx="2079000" cy="8313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exploit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945" name="Google Shape;2945;p148"/>
            <p:cNvGrpSpPr/>
            <p:nvPr/>
          </p:nvGrpSpPr>
          <p:grpSpPr>
            <a:xfrm>
              <a:off x="4047375" y="403350"/>
              <a:ext cx="848400" cy="480900"/>
              <a:chOff x="8220650" y="490925"/>
              <a:chExt cx="848400" cy="480900"/>
            </a:xfrm>
          </p:grpSpPr>
          <p:sp>
            <p:nvSpPr>
              <p:cNvPr id="2946" name="Google Shape;2946;p148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48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8" name="Google Shape;2948;p148"/>
          <p:cNvSpPr txBox="1"/>
          <p:nvPr/>
        </p:nvSpPr>
        <p:spPr>
          <a:xfrm>
            <a:off x="5404500" y="4267450"/>
            <a:ext cx="235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Samuel Groß from v8</a:t>
            </a:r>
            <a:endParaRPr b="1" sz="1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49" name="Google Shape;2949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275" y="1370136"/>
            <a:ext cx="4242301" cy="337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2954" name="Google Shape;2954;p149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5" name="Google Shape;2955;p149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56" name="Google Shape;2956;p149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49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Policy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958" name="Google Shape;2958;p149"/>
          <p:cNvSpPr txBox="1"/>
          <p:nvPr/>
        </p:nvSpPr>
        <p:spPr>
          <a:xfrm>
            <a:off x="876625" y="1442450"/>
            <a:ext cx="3629100" cy="34590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9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Discourage</a:t>
            </a: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, but still </a:t>
            </a:r>
            <a:r>
              <a:rPr b="1" lang="en" sz="2800">
                <a:solidFill>
                  <a:srgbClr val="FF9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optionally permit</a:t>
            </a:r>
            <a:r>
              <a:rPr lang="en" sz="2800">
                <a:solidFill>
                  <a:srgbClr val="FF9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en" sz="2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hazards given </a:t>
            </a:r>
            <a:r>
              <a:rPr b="1" lang="en" sz="2800">
                <a:solidFill>
                  <a:srgbClr val="FF99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enough warning</a:t>
            </a:r>
            <a:endParaRPr b="1" sz="2800">
              <a:solidFill>
                <a:srgbClr val="FF99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59" name="Google Shape;295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875" y="3454100"/>
            <a:ext cx="1245325" cy="1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13" y="1280675"/>
            <a:ext cx="7363151" cy="365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lustration of a doctor prescribing Iron supplements" id="2965" name="Google Shape;2965;p150"/>
          <p:cNvPicPr preferRelativeResize="0"/>
          <p:nvPr/>
        </p:nvPicPr>
        <p:blipFill rotWithShape="1">
          <a:blip r:embed="rId4">
            <a:alphaModFix amt="87000"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6" name="Google Shape;2966;p150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67" name="Google Shape;2967;p150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50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Policy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2969" name="Google Shape;2969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025" y="1280675"/>
            <a:ext cx="5106300" cy="3133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0" name="Google Shape;2970;p150"/>
          <p:cNvGrpSpPr/>
          <p:nvPr/>
        </p:nvGrpSpPr>
        <p:grpSpPr>
          <a:xfrm>
            <a:off x="5963800" y="1282775"/>
            <a:ext cx="2456220" cy="3662375"/>
            <a:chOff x="5963800" y="1282775"/>
            <a:chExt cx="2456220" cy="3662375"/>
          </a:xfrm>
        </p:grpSpPr>
        <p:pic>
          <p:nvPicPr>
            <p:cNvPr id="2971" name="Google Shape;2971;p1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79325" y="3161875"/>
              <a:ext cx="1499475" cy="149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2" name="Google Shape;2972;p150"/>
            <p:cNvSpPr txBox="1"/>
            <p:nvPr/>
          </p:nvSpPr>
          <p:spPr>
            <a:xfrm>
              <a:off x="7261325" y="1282775"/>
              <a:ext cx="1122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7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Matteo Rizzo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973" name="Google Shape;2973;p150"/>
            <p:cNvSpPr txBox="1"/>
            <p:nvPr/>
          </p:nvSpPr>
          <p:spPr>
            <a:xfrm>
              <a:off x="5963800" y="4566250"/>
              <a:ext cx="1122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625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highlight>
                    <a:schemeClr val="dk1"/>
                  </a:highlight>
                </a:rPr>
                <a:t>Tamás Koczka</a:t>
              </a:r>
              <a:endParaRPr sz="1800">
                <a:solidFill>
                  <a:schemeClr val="lt1"/>
                </a:solidFill>
                <a:highlight>
                  <a:schemeClr val="dk1"/>
                </a:highlight>
              </a:endParaRPr>
            </a:p>
          </p:txBody>
        </p:sp>
        <p:pic>
          <p:nvPicPr>
            <p:cNvPr id="2974" name="Google Shape;2974;p1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0545" y="1662400"/>
              <a:ext cx="1499475" cy="149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Google Shape;29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13" y="1280675"/>
            <a:ext cx="7363151" cy="365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lustration of a doctor prescribing Iron supplements" id="2980" name="Google Shape;2980;p151"/>
          <p:cNvPicPr preferRelativeResize="0"/>
          <p:nvPr/>
        </p:nvPicPr>
        <p:blipFill rotWithShape="1">
          <a:blip r:embed="rId4">
            <a:alphaModFix amt="87000"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1" name="Google Shape;2981;p151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2982" name="Google Shape;2982;p151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51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Policy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2984" name="Google Shape;2984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025" y="1280678"/>
            <a:ext cx="5106300" cy="358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5" name="Google Shape;2985;p151"/>
          <p:cNvGrpSpPr/>
          <p:nvPr/>
        </p:nvGrpSpPr>
        <p:grpSpPr>
          <a:xfrm>
            <a:off x="5963800" y="1282775"/>
            <a:ext cx="2456220" cy="3662375"/>
            <a:chOff x="5963800" y="1282775"/>
            <a:chExt cx="2456220" cy="3662375"/>
          </a:xfrm>
        </p:grpSpPr>
        <p:pic>
          <p:nvPicPr>
            <p:cNvPr id="2986" name="Google Shape;2986;p1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79325" y="3161875"/>
              <a:ext cx="1499475" cy="149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7" name="Google Shape;2987;p151"/>
            <p:cNvSpPr txBox="1"/>
            <p:nvPr/>
          </p:nvSpPr>
          <p:spPr>
            <a:xfrm>
              <a:off x="7261325" y="1282775"/>
              <a:ext cx="1122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7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Matteo Rizzo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988" name="Google Shape;2988;p151"/>
            <p:cNvSpPr txBox="1"/>
            <p:nvPr/>
          </p:nvSpPr>
          <p:spPr>
            <a:xfrm>
              <a:off x="5963800" y="4566250"/>
              <a:ext cx="1122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625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highlight>
                    <a:schemeClr val="dk1"/>
                  </a:highlight>
                </a:rPr>
                <a:t>Tamás Koczka</a:t>
              </a:r>
              <a:endParaRPr sz="1800">
                <a:solidFill>
                  <a:schemeClr val="lt1"/>
                </a:solidFill>
                <a:highlight>
                  <a:schemeClr val="dk1"/>
                </a:highlight>
              </a:endParaRPr>
            </a:p>
          </p:txBody>
        </p:sp>
        <p:pic>
          <p:nvPicPr>
            <p:cNvPr id="2989" name="Google Shape;2989;p1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0545" y="1662400"/>
              <a:ext cx="1499475" cy="149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2994" name="Google Shape;2994;p152"/>
          <p:cNvPicPr preferRelativeResize="0"/>
          <p:nvPr/>
        </p:nvPicPr>
        <p:blipFill rotWithShape="1">
          <a:blip r:embed="rId3">
            <a:alphaModFix amt="56000"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5" name="Google Shape;2995;p152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2996" name="Google Shape;2996;p152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2997" name="Google Shape;2997;p152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2998" name="Google Shape;2998;p152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52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000" name="Google Shape;300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509" y="1347137"/>
            <a:ext cx="1910560" cy="191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705" y="2819747"/>
            <a:ext cx="1777085" cy="177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7190" y="2996384"/>
            <a:ext cx="1330255" cy="1330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3" name="Google Shape;3003;p152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004" name="Google Shape;3004;p152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52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34" name="Google Shape;234;p27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4298025" y="3127100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1244525" y="1263025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7"/>
          <p:cNvCxnSpPr>
            <a:stCxn id="236" idx="1"/>
            <a:endCxn id="235" idx="5"/>
          </p:cNvCxnSpPr>
          <p:nvPr/>
        </p:nvCxnSpPr>
        <p:spPr>
          <a:xfrm>
            <a:off x="1269655" y="1288155"/>
            <a:ext cx="3174900" cy="198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7"/>
          <p:cNvSpPr/>
          <p:nvPr/>
        </p:nvSpPr>
        <p:spPr>
          <a:xfrm>
            <a:off x="594425" y="1655075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$ 52,500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753950" y="2340900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1🐞/5🚗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3647925" y="3434750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3807450" y="4120575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2🐞/6🚗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met/SafetyVest preventing Fire Extinguishers, saving $" id="3010" name="Google Shape;3010;p153"/>
          <p:cNvPicPr preferRelativeResize="0"/>
          <p:nvPr/>
        </p:nvPicPr>
        <p:blipFill rotWithShape="1">
          <a:blip r:embed="rId3">
            <a:alphaModFix amt="60000"/>
          </a:blip>
          <a:srcRect b="7501" l="0" r="0" t="7348"/>
          <a:stretch/>
        </p:blipFill>
        <p:spPr>
          <a:xfrm>
            <a:off x="278625" y="0"/>
            <a:ext cx="85867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p153"/>
          <p:cNvSpPr/>
          <p:nvPr/>
        </p:nvSpPr>
        <p:spPr>
          <a:xfrm>
            <a:off x="4349650" y="1779850"/>
            <a:ext cx="4212000" cy="2183700"/>
          </a:xfrm>
          <a:prstGeom prst="rect">
            <a:avLst/>
          </a:prstGeom>
          <a:solidFill>
            <a:srgbClr val="010101">
              <a:alpha val="49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53"/>
          <p:cNvSpPr txBox="1"/>
          <p:nvPr/>
        </p:nvSpPr>
        <p:spPr>
          <a:xfrm>
            <a:off x="5465500" y="2054300"/>
            <a:ext cx="29913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shelf life</a:t>
            </a:r>
            <a:endParaRPr b="1"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13" name="Google Shape;3013;p153"/>
          <p:cNvSpPr txBox="1"/>
          <p:nvPr/>
        </p:nvSpPr>
        <p:spPr>
          <a:xfrm>
            <a:off x="4458525" y="1946600"/>
            <a:ext cx="7665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exploit</a:t>
            </a:r>
            <a:endParaRPr b="1"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014" name="Google Shape;3014;p153"/>
          <p:cNvCxnSpPr>
            <a:stCxn id="3013" idx="3"/>
            <a:endCxn id="3012" idx="1"/>
          </p:cNvCxnSpPr>
          <p:nvPr/>
        </p:nvCxnSpPr>
        <p:spPr>
          <a:xfrm>
            <a:off x="5225025" y="2254400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015" name="Google Shape;3015;p153"/>
          <p:cNvSpPr txBox="1"/>
          <p:nvPr/>
        </p:nvSpPr>
        <p:spPr>
          <a:xfrm>
            <a:off x="4918188" y="2824250"/>
            <a:ext cx="8910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implement mitigation</a:t>
            </a:r>
            <a:endParaRPr b="1"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16" name="Google Shape;3016;p153"/>
          <p:cNvSpPr txBox="1"/>
          <p:nvPr/>
        </p:nvSpPr>
        <p:spPr>
          <a:xfrm>
            <a:off x="6092038" y="2824238"/>
            <a:ext cx="9381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deploy mitigation</a:t>
            </a:r>
            <a:endParaRPr b="1"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17" name="Google Shape;3017;p153"/>
          <p:cNvSpPr txBox="1"/>
          <p:nvPr/>
        </p:nvSpPr>
        <p:spPr>
          <a:xfrm rot="5400000">
            <a:off x="7174700" y="2901188"/>
            <a:ext cx="769200" cy="492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Mitigation Deployed</a:t>
            </a:r>
            <a:endParaRPr b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018" name="Google Shape;3018;p153"/>
          <p:cNvCxnSpPr>
            <a:stCxn id="3015" idx="3"/>
            <a:endCxn id="3016" idx="1"/>
          </p:cNvCxnSpPr>
          <p:nvPr/>
        </p:nvCxnSpPr>
        <p:spPr>
          <a:xfrm>
            <a:off x="5809188" y="3147500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019" name="Google Shape;3019;p153"/>
          <p:cNvCxnSpPr>
            <a:stCxn id="3017" idx="0"/>
            <a:endCxn id="3013" idx="2"/>
          </p:cNvCxnSpPr>
          <p:nvPr/>
        </p:nvCxnSpPr>
        <p:spPr>
          <a:xfrm rot="10800000">
            <a:off x="4841900" y="2562188"/>
            <a:ext cx="2963700" cy="585300"/>
          </a:xfrm>
          <a:prstGeom prst="bentConnector4">
            <a:avLst>
              <a:gd fmla="val -8035" name="adj1"/>
              <a:gd fmla="val -8794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020" name="Google Shape;3020;p153"/>
          <p:cNvCxnSpPr>
            <a:stCxn id="3016" idx="3"/>
            <a:endCxn id="3017" idx="2"/>
          </p:cNvCxnSpPr>
          <p:nvPr/>
        </p:nvCxnSpPr>
        <p:spPr>
          <a:xfrm>
            <a:off x="7030138" y="3147488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021" name="Google Shape;3021;p153"/>
          <p:cNvCxnSpPr>
            <a:stCxn id="3012" idx="2"/>
            <a:endCxn id="3017" idx="2"/>
          </p:cNvCxnSpPr>
          <p:nvPr/>
        </p:nvCxnSpPr>
        <p:spPr>
          <a:xfrm>
            <a:off x="6961150" y="2454500"/>
            <a:ext cx="351900" cy="693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med" w="med" type="oval"/>
            <a:tailEnd len="med" w="med" type="stealth"/>
          </a:ln>
        </p:spPr>
      </p:cxnSp>
      <p:sp>
        <p:nvSpPr>
          <p:cNvPr id="3022" name="Google Shape;3022;p153"/>
          <p:cNvSpPr/>
          <p:nvPr/>
        </p:nvSpPr>
        <p:spPr>
          <a:xfrm>
            <a:off x="788025" y="1779850"/>
            <a:ext cx="3429900" cy="218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153"/>
          <p:cNvSpPr txBox="1"/>
          <p:nvPr/>
        </p:nvSpPr>
        <p:spPr>
          <a:xfrm>
            <a:off x="788026" y="1379650"/>
            <a:ext cx="34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exploit dev &amp; </a:t>
            </a:r>
            <a:r>
              <a:rPr b="1" i="1" lang="en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maintenance</a:t>
            </a:r>
            <a:r>
              <a:rPr b="1" i="1" lang="en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cost</a:t>
            </a:r>
            <a:endParaRPr b="1" i="1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24" name="Google Shape;3024;p153"/>
          <p:cNvSpPr txBox="1"/>
          <p:nvPr/>
        </p:nvSpPr>
        <p:spPr>
          <a:xfrm>
            <a:off x="788057" y="3963550"/>
            <a:ext cx="342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Repeated vs. single-round games in security</a:t>
            </a:r>
            <a:b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Halvar Flake, BSides Zurich 2017</a:t>
            </a:r>
            <a:endParaRPr i="1" sz="10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025" name="Google Shape;3025;p153"/>
          <p:cNvPicPr preferRelativeResize="0"/>
          <p:nvPr/>
        </p:nvPicPr>
        <p:blipFill rotWithShape="1">
          <a:blip r:embed="rId4">
            <a:alphaModFix/>
          </a:blip>
          <a:srcRect b="0" l="0" r="0" t="12564"/>
          <a:stretch/>
        </p:blipFill>
        <p:spPr>
          <a:xfrm>
            <a:off x="815925" y="1842925"/>
            <a:ext cx="3374100" cy="205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6" name="Google Shape;3026;p153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027" name="Google Shape;3027;p153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028" name="Google Shape;3028;p153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029" name="Google Shape;3029;p153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53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31" name="Google Shape;3031;p153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032" name="Google Shape;3032;p153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53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met/SafetyVest preventing Fire Extinguishers, saving $" id="3038" name="Google Shape;3038;p154"/>
          <p:cNvPicPr preferRelativeResize="0"/>
          <p:nvPr/>
        </p:nvPicPr>
        <p:blipFill rotWithShape="1">
          <a:blip r:embed="rId3">
            <a:alphaModFix amt="60000"/>
          </a:blip>
          <a:srcRect b="7501" l="0" r="0" t="7348"/>
          <a:stretch/>
        </p:blipFill>
        <p:spPr>
          <a:xfrm>
            <a:off x="278625" y="0"/>
            <a:ext cx="85867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154"/>
          <p:cNvSpPr txBox="1"/>
          <p:nvPr/>
        </p:nvSpPr>
        <p:spPr>
          <a:xfrm>
            <a:off x="2857057" y="4604075"/>
            <a:ext cx="342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 (Memory) Safety Dance</a:t>
            </a:r>
            <a:b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Mark Dowd</a:t>
            </a:r>
            <a:r>
              <a:rPr i="1" lang="en" sz="1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, SAS 2017</a:t>
            </a:r>
            <a:endParaRPr i="1" sz="10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40" name="Google Shape;3040;p154"/>
          <p:cNvSpPr/>
          <p:nvPr/>
        </p:nvSpPr>
        <p:spPr>
          <a:xfrm>
            <a:off x="855952" y="1216925"/>
            <a:ext cx="7522800" cy="338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1" name="Google Shape;3041;p154"/>
          <p:cNvPicPr preferRelativeResize="0"/>
          <p:nvPr/>
        </p:nvPicPr>
        <p:blipFill rotWithShape="1">
          <a:blip r:embed="rId4">
            <a:alphaModFix/>
          </a:blip>
          <a:srcRect b="0" l="5464" r="4062" t="13882"/>
          <a:stretch/>
        </p:blipFill>
        <p:spPr>
          <a:xfrm>
            <a:off x="917648" y="1275301"/>
            <a:ext cx="7399451" cy="3270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2" name="Google Shape;3042;p154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043" name="Google Shape;3043;p154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044" name="Google Shape;3044;p154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045" name="Google Shape;3045;p154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154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7" name="Google Shape;3047;p154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048" name="Google Shape;3048;p154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54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4" name="Google Shape;3054;p155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p155"/>
          <p:cNvSpPr txBox="1"/>
          <p:nvPr>
            <p:ph idx="1" type="body"/>
          </p:nvPr>
        </p:nvSpPr>
        <p:spPr>
          <a:xfrm>
            <a:off x="311700" y="1582000"/>
            <a:ext cx="8517900" cy="33807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flexible data structures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Structs with variable size go on their own slab that isn't shared with provably-fixed-size objects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056" name="Google Shape;3056;p155"/>
          <p:cNvSpPr/>
          <p:nvPr/>
        </p:nvSpPr>
        <p:spPr>
          <a:xfrm>
            <a:off x="3216988" y="292750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...</a:t>
            </a:r>
            <a:endParaRPr sz="800"/>
          </a:p>
        </p:txBody>
      </p:sp>
      <p:sp>
        <p:nvSpPr>
          <p:cNvPr id="3057" name="Google Shape;3057;p155"/>
          <p:cNvSpPr/>
          <p:nvPr/>
        </p:nvSpPr>
        <p:spPr>
          <a:xfrm>
            <a:off x="3244163" y="309587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pipe_buffer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8" name="Google Shape;3058;p155"/>
          <p:cNvSpPr/>
          <p:nvPr/>
        </p:nvSpPr>
        <p:spPr>
          <a:xfrm>
            <a:off x="3244163" y="332975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msg_msg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9" name="Google Shape;3059;p155"/>
          <p:cNvSpPr/>
          <p:nvPr/>
        </p:nvSpPr>
        <p:spPr>
          <a:xfrm>
            <a:off x="3252238" y="356362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poll_list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0" name="Google Shape;3060;p155"/>
          <p:cNvSpPr/>
          <p:nvPr/>
        </p:nvSpPr>
        <p:spPr>
          <a:xfrm>
            <a:off x="3252238" y="379750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xattr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1" name="Google Shape;3061;p155"/>
          <p:cNvSpPr/>
          <p:nvPr/>
        </p:nvSpPr>
        <p:spPr>
          <a:xfrm>
            <a:off x="3248200" y="403137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msg_msg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2" name="Google Shape;3062;p155"/>
          <p:cNvSpPr/>
          <p:nvPr/>
        </p:nvSpPr>
        <p:spPr>
          <a:xfrm>
            <a:off x="3256275" y="426525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poll_list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3" name="Google Shape;3063;p155"/>
          <p:cNvSpPr/>
          <p:nvPr/>
        </p:nvSpPr>
        <p:spPr>
          <a:xfrm>
            <a:off x="3256288" y="449912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xattr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4" name="Google Shape;3064;p155"/>
          <p:cNvSpPr/>
          <p:nvPr/>
        </p:nvSpPr>
        <p:spPr>
          <a:xfrm>
            <a:off x="4634913" y="292750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...</a:t>
            </a:r>
            <a:endParaRPr sz="800"/>
          </a:p>
        </p:txBody>
      </p:sp>
      <p:sp>
        <p:nvSpPr>
          <p:cNvPr id="3065" name="Google Shape;3065;p155"/>
          <p:cNvSpPr/>
          <p:nvPr/>
        </p:nvSpPr>
        <p:spPr>
          <a:xfrm>
            <a:off x="4670163" y="311927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socket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6" name="Google Shape;3066;p155"/>
          <p:cNvSpPr/>
          <p:nvPr/>
        </p:nvSpPr>
        <p:spPr>
          <a:xfrm>
            <a:off x="4670163" y="335315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creds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7" name="Google Shape;3067;p155"/>
          <p:cNvSpPr/>
          <p:nvPr/>
        </p:nvSpPr>
        <p:spPr>
          <a:xfrm>
            <a:off x="4670163" y="358702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xfrm_policy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8" name="Google Shape;3068;p155"/>
          <p:cNvSpPr/>
          <p:nvPr/>
        </p:nvSpPr>
        <p:spPr>
          <a:xfrm>
            <a:off x="4670163" y="382090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xfrm_policy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9" name="Google Shape;3069;p155"/>
          <p:cNvSpPr/>
          <p:nvPr/>
        </p:nvSpPr>
        <p:spPr>
          <a:xfrm>
            <a:off x="4670163" y="405477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socket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0" name="Google Shape;3070;p155"/>
          <p:cNvSpPr/>
          <p:nvPr/>
        </p:nvSpPr>
        <p:spPr>
          <a:xfrm>
            <a:off x="4670163" y="4288650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tls_context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1" name="Google Shape;3071;p155"/>
          <p:cNvSpPr/>
          <p:nvPr/>
        </p:nvSpPr>
        <p:spPr>
          <a:xfrm>
            <a:off x="4670163" y="4522525"/>
            <a:ext cx="1233000" cy="201000"/>
          </a:xfrm>
          <a:prstGeom prst="roundRect">
            <a:avLst>
              <a:gd fmla="val 16667" name="adj"/>
            </a:avLst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net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2" name="Google Shape;3072;p155"/>
          <p:cNvSpPr/>
          <p:nvPr/>
        </p:nvSpPr>
        <p:spPr>
          <a:xfrm>
            <a:off x="3651513" y="2846025"/>
            <a:ext cx="5214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flex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73" name="Google Shape;3073;p155"/>
          <p:cNvSpPr/>
          <p:nvPr/>
        </p:nvSpPr>
        <p:spPr>
          <a:xfrm>
            <a:off x="4941963" y="2846025"/>
            <a:ext cx="6894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non-flex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3074" name="Google Shape;3074;p155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075" name="Google Shape;3075;p155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076" name="Google Shape;3076;p155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077" name="Google Shape;3077;p155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55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9" name="Google Shape;3079;p155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080" name="Google Shape;3080;p155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55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Google Shape;3086;p156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219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156"/>
          <p:cNvSpPr txBox="1"/>
          <p:nvPr>
            <p:ph idx="1" type="body"/>
          </p:nvPr>
        </p:nvSpPr>
        <p:spPr>
          <a:xfrm>
            <a:off x="311700" y="1582000"/>
            <a:ext cx="8517900" cy="33807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cross-cache attacks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Virtual addresses for slabs are never reused</a:t>
            </a:r>
            <a:endParaRPr sz="900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So you are forced to have vuln, attack and victim objects on the same slab (if the memory safety violation happens in a slab allocation)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088" name="Google Shape;3088;p156"/>
          <p:cNvPicPr preferRelativeResize="0"/>
          <p:nvPr/>
        </p:nvPicPr>
        <p:blipFill rotWithShape="1">
          <a:blip r:embed="rId7">
            <a:alphaModFix/>
          </a:blip>
          <a:srcRect b="32610" l="0" r="0" t="34973"/>
          <a:stretch/>
        </p:blipFill>
        <p:spPr>
          <a:xfrm>
            <a:off x="6120000" y="3059375"/>
            <a:ext cx="1622487" cy="5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9" name="Google Shape;3089;p156"/>
          <p:cNvGraphicFramePr/>
          <p:nvPr/>
        </p:nvGraphicFramePr>
        <p:xfrm>
          <a:off x="2782850" y="3059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0123456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0x00000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31234567890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0" name="Google Shape;3090;p156"/>
          <p:cNvSpPr txBox="1"/>
          <p:nvPr/>
        </p:nvSpPr>
        <p:spPr>
          <a:xfrm>
            <a:off x="695225" y="305940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reserve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slab1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1" name="Google Shape;3091;p156"/>
          <p:cNvSpPr/>
          <p:nvPr/>
        </p:nvSpPr>
        <p:spPr>
          <a:xfrm>
            <a:off x="5813850" y="3258825"/>
            <a:ext cx="288900" cy="15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2" name="Google Shape;3092;p156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093" name="Google Shape;3093;p156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094" name="Google Shape;3094;p156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095" name="Google Shape;3095;p156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56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97" name="Google Shape;3097;p156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098" name="Google Shape;3098;p156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56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Google Shape;3104;p157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219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157"/>
          <p:cNvSpPr txBox="1"/>
          <p:nvPr>
            <p:ph idx="1" type="body"/>
          </p:nvPr>
        </p:nvSpPr>
        <p:spPr>
          <a:xfrm>
            <a:off x="311700" y="1582000"/>
            <a:ext cx="8517900" cy="33807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cross-cache attacks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Virtual addresses for slabs are never reused</a:t>
            </a:r>
            <a:endParaRPr sz="900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So you are forced to have vuln, attack and victim objects on the same slab (if the memory safety violation happens in a slab allocation)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106" name="Google Shape;3106;p157"/>
          <p:cNvPicPr preferRelativeResize="0"/>
          <p:nvPr/>
        </p:nvPicPr>
        <p:blipFill rotWithShape="1">
          <a:blip r:embed="rId7">
            <a:alphaModFix/>
          </a:blip>
          <a:srcRect b="32610" l="0" r="0" t="34973"/>
          <a:stretch/>
        </p:blipFill>
        <p:spPr>
          <a:xfrm>
            <a:off x="6120000" y="3059375"/>
            <a:ext cx="1622487" cy="5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7" name="Google Shape;3107;p157"/>
          <p:cNvGraphicFramePr/>
          <p:nvPr/>
        </p:nvGraphicFramePr>
        <p:xfrm>
          <a:off x="2782850" y="3059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0123456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0x00000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31234567890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8" name="Google Shape;3108;p157"/>
          <p:cNvSpPr txBox="1"/>
          <p:nvPr/>
        </p:nvSpPr>
        <p:spPr>
          <a:xfrm>
            <a:off x="695225" y="305940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reserve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slab1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9" name="Google Shape;3109;p157"/>
          <p:cNvSpPr/>
          <p:nvPr/>
        </p:nvSpPr>
        <p:spPr>
          <a:xfrm>
            <a:off x="5813850" y="3258825"/>
            <a:ext cx="288900" cy="15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10" name="Google Shape;3110;p157"/>
          <p:cNvGraphicFramePr/>
          <p:nvPr/>
        </p:nvGraphicFramePr>
        <p:xfrm>
          <a:off x="2782850" y="3782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0123456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highlight>
                            <a:srgbClr val="CC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FAULT PAGE</a:t>
                      </a:r>
                      <a:endParaRPr sz="900">
                        <a:solidFill>
                          <a:schemeClr val="lt1"/>
                        </a:solidFill>
                        <a:highlight>
                          <a:srgbClr val="CC0000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11" name="Google Shape;3111;p157"/>
          <p:cNvSpPr txBox="1"/>
          <p:nvPr/>
        </p:nvSpPr>
        <p:spPr>
          <a:xfrm>
            <a:off x="695225" y="378210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slab1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112" name="Google Shape;3112;p157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113" name="Google Shape;3113;p157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114" name="Google Shape;3114;p157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115" name="Google Shape;3115;p157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57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17" name="Google Shape;3117;p157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118" name="Google Shape;3118;p157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57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4" name="Google Shape;3124;p158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219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5" name="Google Shape;3125;p158"/>
          <p:cNvSpPr txBox="1"/>
          <p:nvPr>
            <p:ph idx="1" type="body"/>
          </p:nvPr>
        </p:nvSpPr>
        <p:spPr>
          <a:xfrm>
            <a:off x="311700" y="1582000"/>
            <a:ext cx="8517900" cy="33807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cross-cache attacks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Virtual addresses for slabs are never reused</a:t>
            </a:r>
            <a:endParaRPr sz="900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So you are forced to have vuln, attack and victim objects on the same slab (if the memory safety violation happens in a slab allocation)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126" name="Google Shape;3126;p158"/>
          <p:cNvPicPr preferRelativeResize="0"/>
          <p:nvPr/>
        </p:nvPicPr>
        <p:blipFill rotWithShape="1">
          <a:blip r:embed="rId7">
            <a:alphaModFix/>
          </a:blip>
          <a:srcRect b="32610" l="0" r="0" t="34973"/>
          <a:stretch/>
        </p:blipFill>
        <p:spPr>
          <a:xfrm>
            <a:off x="6120000" y="3059375"/>
            <a:ext cx="1622487" cy="5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7" name="Google Shape;3127;p158"/>
          <p:cNvGraphicFramePr/>
          <p:nvPr/>
        </p:nvGraphicFramePr>
        <p:xfrm>
          <a:off x="2782850" y="3059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0123456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0x00000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31234567890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8" name="Google Shape;3128;p158"/>
          <p:cNvSpPr txBox="1"/>
          <p:nvPr/>
        </p:nvSpPr>
        <p:spPr>
          <a:xfrm>
            <a:off x="695225" y="305940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reserve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slab1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9" name="Google Shape;3129;p158"/>
          <p:cNvSpPr/>
          <p:nvPr/>
        </p:nvSpPr>
        <p:spPr>
          <a:xfrm>
            <a:off x="5813850" y="3258825"/>
            <a:ext cx="288900" cy="15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30" name="Google Shape;3130;p158"/>
          <p:cNvGraphicFramePr/>
          <p:nvPr/>
        </p:nvGraphicFramePr>
        <p:xfrm>
          <a:off x="2782850" y="3782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0123456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highlight>
                            <a:srgbClr val="CC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FAULT PAGE</a:t>
                      </a:r>
                      <a:endParaRPr sz="900">
                        <a:solidFill>
                          <a:schemeClr val="lt1"/>
                        </a:solidFill>
                        <a:highlight>
                          <a:srgbClr val="CC0000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1" name="Google Shape;3131;p158"/>
          <p:cNvSpPr txBox="1"/>
          <p:nvPr/>
        </p:nvSpPr>
        <p:spPr>
          <a:xfrm>
            <a:off x="695225" y="378210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slab1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32" name="Google Shape;3132;p158"/>
          <p:cNvPicPr preferRelativeResize="0"/>
          <p:nvPr/>
        </p:nvPicPr>
        <p:blipFill rotWithShape="1">
          <a:blip r:embed="rId7">
            <a:alphaModFix/>
          </a:blip>
          <a:srcRect b="32610" l="0" r="0" t="34973"/>
          <a:stretch/>
        </p:blipFill>
        <p:spPr>
          <a:xfrm>
            <a:off x="6120000" y="4436725"/>
            <a:ext cx="1622487" cy="5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3" name="Google Shape;3133;p158"/>
          <p:cNvGraphicFramePr/>
          <p:nvPr/>
        </p:nvGraphicFramePr>
        <p:xfrm>
          <a:off x="2782850" y="4436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{AEA27631-4DFE-41D8-B19F-1DECB12A7AB4}</a:tableStyleId>
              </a:tblPr>
              <a:tblGrid>
                <a:gridCol w="1506875"/>
                <a:gridCol w="1506875"/>
              </a:tblGrid>
              <a:tr h="2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Virtual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Physical Address</a:t>
                      </a:r>
                      <a:endParaRPr b="1" sz="900">
                        <a:solidFill>
                          <a:schemeClr val="lt1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0xFFFFFF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789ABCD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0x00000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31234567890</a:t>
                      </a:r>
                      <a:endParaRPr b="1" sz="9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4" name="Google Shape;3134;p158"/>
          <p:cNvSpPr txBox="1"/>
          <p:nvPr/>
        </p:nvSpPr>
        <p:spPr>
          <a:xfrm>
            <a:off x="695225" y="4436750"/>
            <a:ext cx="1764300" cy="525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reserve </a:t>
            </a: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slab2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5" name="Google Shape;3135;p158"/>
          <p:cNvSpPr/>
          <p:nvPr/>
        </p:nvSpPr>
        <p:spPr>
          <a:xfrm>
            <a:off x="5813850" y="4636175"/>
            <a:ext cx="288900" cy="152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6" name="Google Shape;3136;p158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137" name="Google Shape;3137;p158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138" name="Google Shape;3138;p158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139" name="Google Shape;3139;p158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58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41" name="Google Shape;3141;p158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142" name="Google Shape;3142;p158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58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8" name="Google Shape;3148;p159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570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59"/>
          <p:cNvSpPr txBox="1"/>
          <p:nvPr>
            <p:ph idx="1" type="body"/>
          </p:nvPr>
        </p:nvSpPr>
        <p:spPr>
          <a:xfrm>
            <a:off x="311700" y="1582000"/>
            <a:ext cx="8517900" cy="33807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linear out-of-bounds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Guard pages around every slab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150" name="Google Shape;3150;p159"/>
          <p:cNvSpPr/>
          <p:nvPr/>
        </p:nvSpPr>
        <p:spPr>
          <a:xfrm>
            <a:off x="3071851" y="2748700"/>
            <a:ext cx="3000600" cy="22140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1" name="Google Shape;3151;p159"/>
          <p:cNvSpPr/>
          <p:nvPr/>
        </p:nvSpPr>
        <p:spPr>
          <a:xfrm>
            <a:off x="3216988" y="292750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2" name="Google Shape;3152;p159"/>
          <p:cNvSpPr/>
          <p:nvPr/>
        </p:nvSpPr>
        <p:spPr>
          <a:xfrm>
            <a:off x="3589451" y="2835175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page1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53" name="Google Shape;3153;p159"/>
          <p:cNvSpPr/>
          <p:nvPr/>
        </p:nvSpPr>
        <p:spPr>
          <a:xfrm>
            <a:off x="4629463" y="292750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4" name="Google Shape;3154;p159"/>
          <p:cNvSpPr/>
          <p:nvPr/>
        </p:nvSpPr>
        <p:spPr>
          <a:xfrm>
            <a:off x="5001924" y="2835175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page2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55" name="Google Shape;3155;p159"/>
          <p:cNvSpPr/>
          <p:nvPr/>
        </p:nvSpPr>
        <p:spPr>
          <a:xfrm>
            <a:off x="4291351" y="2656075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slab2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56" name="Google Shape;3156;p159"/>
          <p:cNvSpPr/>
          <p:nvPr/>
        </p:nvSpPr>
        <p:spPr>
          <a:xfrm>
            <a:off x="1669688" y="292750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7" name="Google Shape;3157;p159"/>
          <p:cNvSpPr/>
          <p:nvPr/>
        </p:nvSpPr>
        <p:spPr>
          <a:xfrm>
            <a:off x="1841550" y="2835175"/>
            <a:ext cx="972300" cy="179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guard page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58" name="Google Shape;3158;p159"/>
          <p:cNvSpPr/>
          <p:nvPr/>
        </p:nvSpPr>
        <p:spPr>
          <a:xfrm>
            <a:off x="6182188" y="2907950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9" name="Google Shape;3159;p159"/>
          <p:cNvSpPr/>
          <p:nvPr/>
        </p:nvSpPr>
        <p:spPr>
          <a:xfrm>
            <a:off x="6354050" y="2815625"/>
            <a:ext cx="972300" cy="179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guard page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60" name="Google Shape;3160;p159"/>
          <p:cNvSpPr/>
          <p:nvPr/>
        </p:nvSpPr>
        <p:spPr>
          <a:xfrm>
            <a:off x="159300" y="2748700"/>
            <a:ext cx="1375200" cy="22140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1" name="Google Shape;3161;p159"/>
          <p:cNvSpPr/>
          <p:nvPr/>
        </p:nvSpPr>
        <p:spPr>
          <a:xfrm>
            <a:off x="567601" y="2619150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slab1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62" name="Google Shape;3162;p159"/>
          <p:cNvSpPr/>
          <p:nvPr/>
        </p:nvSpPr>
        <p:spPr>
          <a:xfrm>
            <a:off x="7620900" y="2748700"/>
            <a:ext cx="1375200" cy="22140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3" name="Google Shape;3163;p159"/>
          <p:cNvSpPr/>
          <p:nvPr/>
        </p:nvSpPr>
        <p:spPr>
          <a:xfrm>
            <a:off x="8029201" y="2619150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slab3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64" name="Google Shape;3164;p159"/>
          <p:cNvSpPr/>
          <p:nvPr/>
        </p:nvSpPr>
        <p:spPr>
          <a:xfrm>
            <a:off x="195138" y="2907963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5" name="Google Shape;3165;p159"/>
          <p:cNvSpPr/>
          <p:nvPr/>
        </p:nvSpPr>
        <p:spPr>
          <a:xfrm>
            <a:off x="567601" y="2815638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page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66" name="Google Shape;3166;p159"/>
          <p:cNvSpPr/>
          <p:nvPr/>
        </p:nvSpPr>
        <p:spPr>
          <a:xfrm>
            <a:off x="7656738" y="2890563"/>
            <a:ext cx="1303500" cy="1987800"/>
          </a:xfrm>
          <a:prstGeom prst="rect">
            <a:avLst/>
          </a:prstGeom>
          <a:solidFill>
            <a:srgbClr val="EEEEEE">
              <a:alpha val="5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7" name="Google Shape;3167;p159"/>
          <p:cNvSpPr/>
          <p:nvPr/>
        </p:nvSpPr>
        <p:spPr>
          <a:xfrm>
            <a:off x="8029201" y="2798238"/>
            <a:ext cx="558600" cy="179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page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3168" name="Google Shape;3168;p159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169" name="Google Shape;3169;p159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170" name="Google Shape;3170;p159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171" name="Google Shape;3171;p159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59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3" name="Google Shape;3173;p159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174" name="Google Shape;3174;p159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59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0" name="Google Shape;3180;p160"/>
          <p:cNvPicPr preferRelativeResize="0"/>
          <p:nvPr/>
        </p:nvPicPr>
        <p:blipFill rotWithShape="1">
          <a:blip r:embed="rId3">
            <a:alphaModFix amt="50000"/>
          </a:blip>
          <a:srcRect b="0" l="7038" r="7021" t="0"/>
          <a:stretch/>
        </p:blipFill>
        <p:spPr>
          <a:xfrm>
            <a:off x="-1350" y="297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160"/>
          <p:cNvSpPr txBox="1"/>
          <p:nvPr>
            <p:ph idx="1" type="body"/>
          </p:nvPr>
        </p:nvSpPr>
        <p:spPr>
          <a:xfrm>
            <a:off x="311700" y="1582000"/>
            <a:ext cx="8517900" cy="5145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1"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thejh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/linux/blob/slub-virtual/MITIGATION_README</a:t>
            </a:r>
            <a:endParaRPr b="1" sz="900">
              <a:solidFill>
                <a:schemeClr val="lt1"/>
              </a:solidFill>
            </a:endParaRPr>
          </a:p>
        </p:txBody>
      </p:sp>
      <p:grpSp>
        <p:nvGrpSpPr>
          <p:cNvPr id="3182" name="Google Shape;3182;p160"/>
          <p:cNvGrpSpPr/>
          <p:nvPr/>
        </p:nvGrpSpPr>
        <p:grpSpPr>
          <a:xfrm>
            <a:off x="6113100" y="307825"/>
            <a:ext cx="2251800" cy="753900"/>
            <a:chOff x="3446100" y="307825"/>
            <a:chExt cx="2251800" cy="753900"/>
          </a:xfrm>
        </p:grpSpPr>
        <p:sp>
          <p:nvSpPr>
            <p:cNvPr id="3183" name="Google Shape;3183;p160"/>
            <p:cNvSpPr txBox="1"/>
            <p:nvPr/>
          </p:nvSpPr>
          <p:spPr>
            <a:xfrm>
              <a:off x="3446100" y="307825"/>
              <a:ext cx="2251800" cy="7539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00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shelf life</a:t>
              </a:r>
              <a:endParaRPr b="1" i="1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grpSp>
          <p:nvGrpSpPr>
            <p:cNvPr id="3184" name="Google Shape;3184;p160"/>
            <p:cNvGrpSpPr/>
            <p:nvPr/>
          </p:nvGrpSpPr>
          <p:grpSpPr>
            <a:xfrm>
              <a:off x="3701550" y="444325"/>
              <a:ext cx="819000" cy="480900"/>
              <a:chOff x="7099825" y="490925"/>
              <a:chExt cx="819000" cy="480900"/>
            </a:xfrm>
          </p:grpSpPr>
          <p:sp>
            <p:nvSpPr>
              <p:cNvPr id="3185" name="Google Shape;3185;p160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160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87" name="Google Shape;3187;p160"/>
          <p:cNvGrpSpPr/>
          <p:nvPr/>
        </p:nvGrpSpPr>
        <p:grpSpPr>
          <a:xfrm>
            <a:off x="836933" y="278275"/>
            <a:ext cx="3629215" cy="815400"/>
            <a:chOff x="1370300" y="278275"/>
            <a:chExt cx="5716200" cy="815400"/>
          </a:xfrm>
        </p:grpSpPr>
        <p:sp>
          <p:nvSpPr>
            <p:cNvPr id="3188" name="Google Shape;3188;p160"/>
            <p:cNvSpPr/>
            <p:nvPr/>
          </p:nvSpPr>
          <p:spPr>
            <a:xfrm flipH="1" rot="10800000">
              <a:off x="1370300" y="278275"/>
              <a:ext cx="5716200" cy="815400"/>
            </a:xfrm>
            <a:prstGeom prst="trapezoid">
              <a:avLst>
                <a:gd fmla="val 66651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60"/>
            <p:cNvSpPr txBox="1"/>
            <p:nvPr/>
          </p:nvSpPr>
          <p:spPr>
            <a:xfrm>
              <a:off x="1923475" y="440600"/>
              <a:ext cx="449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Damage Control</a:t>
              </a:r>
              <a:endParaRPr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3190" name="Google Shape;3190;p160"/>
          <p:cNvSpPr txBox="1"/>
          <p:nvPr>
            <p:ph idx="1" type="body"/>
          </p:nvPr>
        </p:nvSpPr>
        <p:spPr>
          <a:xfrm>
            <a:off x="311700" y="2096500"/>
            <a:ext cx="5896500" cy="2866200"/>
          </a:xfrm>
          <a:prstGeom prst="rect">
            <a:avLst/>
          </a:prstGeom>
          <a:solidFill>
            <a:srgbClr val="010101">
              <a:alpha val="496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flexible data structures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Structs with variable size go on their own slab that isn't shared with provably-fixed-size objects</a:t>
            </a:r>
            <a:endParaRPr sz="9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cross-cache attacks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Virtual addresses for slabs are never reused</a:t>
            </a:r>
            <a:endParaRPr sz="900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So you are forced to have vuln, attack and victim objects on the same slab (if the memory safety violation happens in a slab allocation)</a:t>
            </a:r>
            <a:endParaRPr sz="9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Mitigates against linear out-of-bounds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Guard pages around every slab</a:t>
            </a:r>
            <a:endParaRPr sz="9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* Mitigates against freelist corruption</a:t>
            </a:r>
            <a:endParaRPr b="1">
              <a:solidFill>
                <a:schemeClr val="lt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Ensure that the freelist pointer is inside the same slab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3191" name="Google Shape;3191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8195" y="2096500"/>
            <a:ext cx="1499475" cy="14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Google Shape;3192;p1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0125" y="3463225"/>
            <a:ext cx="1499475" cy="14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3" name="Google Shape;3193;p160"/>
          <p:cNvSpPr txBox="1"/>
          <p:nvPr/>
        </p:nvSpPr>
        <p:spPr>
          <a:xfrm>
            <a:off x="7707675" y="3084325"/>
            <a:ext cx="1122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Jann Horn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94" name="Google Shape;3194;p160"/>
          <p:cNvSpPr txBox="1"/>
          <p:nvPr/>
        </p:nvSpPr>
        <p:spPr>
          <a:xfrm>
            <a:off x="6208200" y="3595975"/>
            <a:ext cx="1122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Matteo Rizzo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161"/>
          <p:cNvSpPr txBox="1"/>
          <p:nvPr/>
        </p:nvSpPr>
        <p:spPr>
          <a:xfrm>
            <a:off x="5260250" y="351900"/>
            <a:ext cx="38301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Defense Goals:</a:t>
            </a:r>
            <a:endParaRPr b="1" sz="12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0" name="Google Shape;3200;p161"/>
          <p:cNvSpPr txBox="1"/>
          <p:nvPr/>
        </p:nvSpPr>
        <p:spPr>
          <a:xfrm>
            <a:off x="3290813" y="2665125"/>
            <a:ext cx="8910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vuln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1" name="Google Shape;3201;p161"/>
          <p:cNvSpPr txBox="1"/>
          <p:nvPr/>
        </p:nvSpPr>
        <p:spPr>
          <a:xfrm rot="-5400000">
            <a:off x="542788" y="2772832"/>
            <a:ext cx="2543100" cy="400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Bug Introduced</a:t>
            </a:r>
            <a:endParaRPr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2" name="Google Shape;3202;p161"/>
          <p:cNvSpPr txBox="1"/>
          <p:nvPr/>
        </p:nvSpPr>
        <p:spPr>
          <a:xfrm rot="5400000">
            <a:off x="7614650" y="2772825"/>
            <a:ext cx="2551200" cy="400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Fix Deployed</a:t>
            </a:r>
            <a:endParaRPr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03" name="Google Shape;3203;p161"/>
          <p:cNvCxnSpPr>
            <a:stCxn id="3204" idx="3"/>
            <a:endCxn id="3205" idx="1"/>
          </p:cNvCxnSpPr>
          <p:nvPr/>
        </p:nvCxnSpPr>
        <p:spPr>
          <a:xfrm>
            <a:off x="7023280" y="2023425"/>
            <a:ext cx="4437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205" name="Google Shape;3205;p161"/>
          <p:cNvSpPr txBox="1"/>
          <p:nvPr/>
        </p:nvSpPr>
        <p:spPr>
          <a:xfrm>
            <a:off x="7467100" y="1715625"/>
            <a:ext cx="982800" cy="615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deploy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6" name="Google Shape;3206;p161"/>
          <p:cNvSpPr txBox="1"/>
          <p:nvPr/>
        </p:nvSpPr>
        <p:spPr>
          <a:xfrm>
            <a:off x="5458675" y="2772825"/>
            <a:ext cx="29913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shelf life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7" name="Google Shape;3207;p161"/>
          <p:cNvSpPr txBox="1"/>
          <p:nvPr/>
        </p:nvSpPr>
        <p:spPr>
          <a:xfrm>
            <a:off x="4451700" y="2665125"/>
            <a:ext cx="7665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exploit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8" name="Google Shape;3208;p161"/>
          <p:cNvSpPr txBox="1"/>
          <p:nvPr/>
        </p:nvSpPr>
        <p:spPr>
          <a:xfrm>
            <a:off x="2207699" y="1715625"/>
            <a:ext cx="848400" cy="615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bug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9" name="Google Shape;3209;p161"/>
          <p:cNvSpPr txBox="1"/>
          <p:nvPr/>
        </p:nvSpPr>
        <p:spPr>
          <a:xfrm>
            <a:off x="2221637" y="2665125"/>
            <a:ext cx="848400" cy="615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find bug</a:t>
            </a:r>
            <a:endParaRPr i="1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10" name="Google Shape;3210;p161"/>
          <p:cNvCxnSpPr>
            <a:stCxn id="3209" idx="3"/>
            <a:endCxn id="3200" idx="1"/>
          </p:cNvCxnSpPr>
          <p:nvPr/>
        </p:nvCxnSpPr>
        <p:spPr>
          <a:xfrm>
            <a:off x="3070037" y="2972925"/>
            <a:ext cx="220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1" name="Google Shape;3211;p161"/>
          <p:cNvCxnSpPr>
            <a:stCxn id="3200" idx="3"/>
            <a:endCxn id="3207" idx="1"/>
          </p:cNvCxnSpPr>
          <p:nvPr/>
        </p:nvCxnSpPr>
        <p:spPr>
          <a:xfrm>
            <a:off x="4181813" y="2972925"/>
            <a:ext cx="270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2" name="Google Shape;3212;p161"/>
          <p:cNvCxnSpPr>
            <a:stCxn id="3207" idx="3"/>
            <a:endCxn id="3206" idx="1"/>
          </p:cNvCxnSpPr>
          <p:nvPr/>
        </p:nvCxnSpPr>
        <p:spPr>
          <a:xfrm>
            <a:off x="5218200" y="297292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3" name="Google Shape;3213;p161"/>
          <p:cNvCxnSpPr>
            <a:stCxn id="3208" idx="3"/>
            <a:endCxn id="3200" idx="1"/>
          </p:cNvCxnSpPr>
          <p:nvPr/>
        </p:nvCxnSpPr>
        <p:spPr>
          <a:xfrm>
            <a:off x="3056099" y="2023425"/>
            <a:ext cx="2346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4" name="Google Shape;3214;p161"/>
          <p:cNvCxnSpPr>
            <a:stCxn id="3201" idx="2"/>
            <a:endCxn id="3208" idx="1"/>
          </p:cNvCxnSpPr>
          <p:nvPr/>
        </p:nvCxnSpPr>
        <p:spPr>
          <a:xfrm flipH="1" rot="10800000">
            <a:off x="2014438" y="2023432"/>
            <a:ext cx="1932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5" name="Google Shape;3215;p161"/>
          <p:cNvCxnSpPr>
            <a:stCxn id="3201" idx="2"/>
            <a:endCxn id="3209" idx="1"/>
          </p:cNvCxnSpPr>
          <p:nvPr/>
        </p:nvCxnSpPr>
        <p:spPr>
          <a:xfrm>
            <a:off x="2014438" y="2972932"/>
            <a:ext cx="207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6" name="Google Shape;3216;p161"/>
          <p:cNvCxnSpPr>
            <a:stCxn id="3206" idx="3"/>
            <a:endCxn id="3202" idx="2"/>
          </p:cNvCxnSpPr>
          <p:nvPr/>
        </p:nvCxnSpPr>
        <p:spPr>
          <a:xfrm>
            <a:off x="8449975" y="2972925"/>
            <a:ext cx="240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7" name="Google Shape;3217;p161"/>
          <p:cNvCxnSpPr>
            <a:stCxn id="3205" idx="3"/>
            <a:endCxn id="3202" idx="2"/>
          </p:cNvCxnSpPr>
          <p:nvPr/>
        </p:nvCxnSpPr>
        <p:spPr>
          <a:xfrm>
            <a:off x="8449900" y="2023425"/>
            <a:ext cx="240300" cy="94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18" name="Google Shape;3218;p161"/>
          <p:cNvCxnSpPr>
            <a:stCxn id="3208" idx="3"/>
            <a:endCxn id="3204" idx="1"/>
          </p:cNvCxnSpPr>
          <p:nvPr/>
        </p:nvCxnSpPr>
        <p:spPr>
          <a:xfrm>
            <a:off x="3056099" y="2023425"/>
            <a:ext cx="250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219" name="Google Shape;3219;p161"/>
          <p:cNvSpPr txBox="1"/>
          <p:nvPr/>
        </p:nvSpPr>
        <p:spPr>
          <a:xfrm>
            <a:off x="291763" y="2557277"/>
            <a:ext cx="1129200" cy="8313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introduce bug</a:t>
            </a:r>
            <a:endParaRPr i="1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20" name="Google Shape;3220;p161"/>
          <p:cNvCxnSpPr>
            <a:stCxn id="3219" idx="3"/>
            <a:endCxn id="3201" idx="0"/>
          </p:cNvCxnSpPr>
          <p:nvPr/>
        </p:nvCxnSpPr>
        <p:spPr>
          <a:xfrm>
            <a:off x="1420963" y="2972927"/>
            <a:ext cx="1932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21" name="Google Shape;3221;p161"/>
          <p:cNvCxnSpPr>
            <a:stCxn id="3204" idx="3"/>
            <a:endCxn id="3219" idx="1"/>
          </p:cNvCxnSpPr>
          <p:nvPr/>
        </p:nvCxnSpPr>
        <p:spPr>
          <a:xfrm flipH="1">
            <a:off x="291880" y="2023425"/>
            <a:ext cx="6731400" cy="949500"/>
          </a:xfrm>
          <a:prstGeom prst="bentConnector5">
            <a:avLst>
              <a:gd fmla="val -3318" name="adj1"/>
              <a:gd fmla="val -46551" name="adj2"/>
              <a:gd fmla="val 103539" name="adj3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grpSp>
        <p:nvGrpSpPr>
          <p:cNvPr id="3222" name="Google Shape;3222;p161"/>
          <p:cNvGrpSpPr/>
          <p:nvPr/>
        </p:nvGrpSpPr>
        <p:grpSpPr>
          <a:xfrm>
            <a:off x="3306776" y="1823325"/>
            <a:ext cx="3716505" cy="400200"/>
            <a:chOff x="3731569" y="1838437"/>
            <a:chExt cx="3273300" cy="400200"/>
          </a:xfrm>
        </p:grpSpPr>
        <p:sp>
          <p:nvSpPr>
            <p:cNvPr id="3204" name="Google Shape;3204;p161"/>
            <p:cNvSpPr txBox="1"/>
            <p:nvPr/>
          </p:nvSpPr>
          <p:spPr>
            <a:xfrm>
              <a:off x="3731569" y="1838437"/>
              <a:ext cx="3273300" cy="4002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fix</a:t>
              </a:r>
              <a:endParaRPr i="1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223" name="Google Shape;3223;p161"/>
            <p:cNvSpPr txBox="1"/>
            <p:nvPr/>
          </p:nvSpPr>
          <p:spPr>
            <a:xfrm>
              <a:off x="3768053" y="1869187"/>
              <a:ext cx="1077900" cy="3387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00FFFF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time to find vuln</a:t>
              </a:r>
              <a:endParaRPr i="1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3224" name="Google Shape;3224;p161"/>
          <p:cNvSpPr txBox="1"/>
          <p:nvPr/>
        </p:nvSpPr>
        <p:spPr>
          <a:xfrm>
            <a:off x="4911363" y="3542775"/>
            <a:ext cx="8910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implement mitigation</a:t>
            </a:r>
            <a:endParaRPr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25" name="Google Shape;3225;p161"/>
          <p:cNvSpPr txBox="1"/>
          <p:nvPr/>
        </p:nvSpPr>
        <p:spPr>
          <a:xfrm>
            <a:off x="6085213" y="3542763"/>
            <a:ext cx="938100" cy="646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to deploy mitigation</a:t>
            </a:r>
            <a:endParaRPr i="1"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26" name="Google Shape;3226;p161"/>
          <p:cNvSpPr txBox="1"/>
          <p:nvPr/>
        </p:nvSpPr>
        <p:spPr>
          <a:xfrm rot="5400000">
            <a:off x="7167875" y="3619713"/>
            <a:ext cx="769200" cy="492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Mitigation Deployed</a:t>
            </a:r>
            <a:endParaRPr sz="1000">
              <a:solidFill>
                <a:srgbClr val="00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27" name="Google Shape;3227;p161"/>
          <p:cNvCxnSpPr>
            <a:stCxn id="3224" idx="3"/>
            <a:endCxn id="3225" idx="1"/>
          </p:cNvCxnSpPr>
          <p:nvPr/>
        </p:nvCxnSpPr>
        <p:spPr>
          <a:xfrm>
            <a:off x="5802363" y="3866025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28" name="Google Shape;3228;p161"/>
          <p:cNvCxnSpPr>
            <a:stCxn id="3226" idx="0"/>
            <a:endCxn id="3207" idx="2"/>
          </p:cNvCxnSpPr>
          <p:nvPr/>
        </p:nvCxnSpPr>
        <p:spPr>
          <a:xfrm rot="10800000">
            <a:off x="4835075" y="3280713"/>
            <a:ext cx="2963700" cy="585300"/>
          </a:xfrm>
          <a:prstGeom prst="bentConnector4">
            <a:avLst>
              <a:gd fmla="val -8035" name="adj1"/>
              <a:gd fmla="val -77112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29" name="Google Shape;3229;p161"/>
          <p:cNvCxnSpPr>
            <a:stCxn id="3225" idx="3"/>
            <a:endCxn id="3226" idx="2"/>
          </p:cNvCxnSpPr>
          <p:nvPr/>
        </p:nvCxnSpPr>
        <p:spPr>
          <a:xfrm>
            <a:off x="7023313" y="3866013"/>
            <a:ext cx="282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230" name="Google Shape;3230;p161"/>
          <p:cNvCxnSpPr>
            <a:stCxn id="3206" idx="2"/>
            <a:endCxn id="3226" idx="2"/>
          </p:cNvCxnSpPr>
          <p:nvPr/>
        </p:nvCxnSpPr>
        <p:spPr>
          <a:xfrm>
            <a:off x="6954325" y="3173025"/>
            <a:ext cx="351900" cy="693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med" w="med" type="oval"/>
            <a:tailEnd len="med" w="med" type="stealth"/>
          </a:ln>
        </p:spPr>
      </p:cxnSp>
      <p:grpSp>
        <p:nvGrpSpPr>
          <p:cNvPr id="3231" name="Google Shape;3231;p161"/>
          <p:cNvGrpSpPr/>
          <p:nvPr/>
        </p:nvGrpSpPr>
        <p:grpSpPr>
          <a:xfrm>
            <a:off x="234875" y="4522100"/>
            <a:ext cx="8841000" cy="400200"/>
            <a:chOff x="203250" y="4681800"/>
            <a:chExt cx="8841000" cy="400200"/>
          </a:xfrm>
        </p:grpSpPr>
        <p:cxnSp>
          <p:nvCxnSpPr>
            <p:cNvPr id="3232" name="Google Shape;3232;p161"/>
            <p:cNvCxnSpPr/>
            <p:nvPr/>
          </p:nvCxnSpPr>
          <p:spPr>
            <a:xfrm>
              <a:off x="203250" y="4705750"/>
              <a:ext cx="88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3" name="Google Shape;3233;p161"/>
            <p:cNvSpPr txBox="1"/>
            <p:nvPr/>
          </p:nvSpPr>
          <p:spPr>
            <a:xfrm>
              <a:off x="3922325" y="4681800"/>
              <a:ext cx="129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Time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3234" name="Google Shape;3234;p161"/>
          <p:cNvGrpSpPr/>
          <p:nvPr/>
        </p:nvGrpSpPr>
        <p:grpSpPr>
          <a:xfrm>
            <a:off x="5309900" y="713950"/>
            <a:ext cx="891000" cy="691200"/>
            <a:chOff x="5260325" y="759725"/>
            <a:chExt cx="891000" cy="691200"/>
          </a:xfrm>
        </p:grpSpPr>
        <p:sp>
          <p:nvSpPr>
            <p:cNvPr id="3235" name="Google Shape;3235;p161"/>
            <p:cNvSpPr txBox="1"/>
            <p:nvPr/>
          </p:nvSpPr>
          <p:spPr>
            <a:xfrm>
              <a:off x="5260325" y="759725"/>
              <a:ext cx="891000" cy="691200"/>
            </a:xfrm>
            <a:prstGeom prst="rect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FF0000"/>
                </a:solidFill>
              </a:endParaRPr>
            </a:p>
          </p:txBody>
        </p:sp>
        <p:grpSp>
          <p:nvGrpSpPr>
            <p:cNvPr id="3236" name="Google Shape;3236;p161"/>
            <p:cNvGrpSpPr/>
            <p:nvPr/>
          </p:nvGrpSpPr>
          <p:grpSpPr>
            <a:xfrm>
              <a:off x="5281625" y="864875"/>
              <a:ext cx="848400" cy="480900"/>
              <a:chOff x="8220650" y="490925"/>
              <a:chExt cx="848400" cy="480900"/>
            </a:xfrm>
          </p:grpSpPr>
          <p:sp>
            <p:nvSpPr>
              <p:cNvPr id="3237" name="Google Shape;3237;p161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161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9" name="Google Shape;3239;p161"/>
          <p:cNvGrpSpPr/>
          <p:nvPr/>
        </p:nvGrpSpPr>
        <p:grpSpPr>
          <a:xfrm>
            <a:off x="8192300" y="713950"/>
            <a:ext cx="848400" cy="691200"/>
            <a:chOff x="8241950" y="759725"/>
            <a:chExt cx="848400" cy="691200"/>
          </a:xfrm>
        </p:grpSpPr>
        <p:sp>
          <p:nvSpPr>
            <p:cNvPr id="3240" name="Google Shape;3240;p161"/>
            <p:cNvSpPr txBox="1"/>
            <p:nvPr/>
          </p:nvSpPr>
          <p:spPr>
            <a:xfrm>
              <a:off x="8241950" y="759725"/>
              <a:ext cx="848400" cy="6912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0000FF"/>
                </a:solidFill>
              </a:endParaRPr>
            </a:p>
          </p:txBody>
        </p:sp>
        <p:grpSp>
          <p:nvGrpSpPr>
            <p:cNvPr id="3241" name="Google Shape;3241;p161"/>
            <p:cNvGrpSpPr/>
            <p:nvPr/>
          </p:nvGrpSpPr>
          <p:grpSpPr>
            <a:xfrm>
              <a:off x="8256650" y="864875"/>
              <a:ext cx="819000" cy="480900"/>
              <a:chOff x="7099825" y="490925"/>
              <a:chExt cx="819000" cy="480900"/>
            </a:xfrm>
          </p:grpSpPr>
          <p:sp>
            <p:nvSpPr>
              <p:cNvPr id="3242" name="Google Shape;3242;p161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161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FF"/>
              </a:solidFill>
              <a:ln cap="flat" cmpd="sng" w="19050">
                <a:solidFill>
                  <a:srgbClr val="FF00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44" name="Google Shape;3244;p161"/>
          <p:cNvGrpSpPr/>
          <p:nvPr/>
        </p:nvGrpSpPr>
        <p:grpSpPr>
          <a:xfrm>
            <a:off x="7217300" y="713950"/>
            <a:ext cx="891000" cy="691200"/>
            <a:chOff x="7233875" y="759725"/>
            <a:chExt cx="891000" cy="691200"/>
          </a:xfrm>
        </p:grpSpPr>
        <p:sp>
          <p:nvSpPr>
            <p:cNvPr id="3245" name="Google Shape;3245;p161"/>
            <p:cNvSpPr txBox="1"/>
            <p:nvPr/>
          </p:nvSpPr>
          <p:spPr>
            <a:xfrm>
              <a:off x="7233875" y="759725"/>
              <a:ext cx="891000" cy="691200"/>
            </a:xfrm>
            <a:prstGeom prst="rect">
              <a:avLst/>
            </a:prstGeom>
            <a:noFill/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FF0000"/>
                </a:solidFill>
              </a:endParaRPr>
            </a:p>
          </p:txBody>
        </p:sp>
        <p:grpSp>
          <p:nvGrpSpPr>
            <p:cNvPr id="3246" name="Google Shape;3246;p161"/>
            <p:cNvGrpSpPr/>
            <p:nvPr/>
          </p:nvGrpSpPr>
          <p:grpSpPr>
            <a:xfrm>
              <a:off x="7255175" y="864875"/>
              <a:ext cx="848400" cy="480900"/>
              <a:chOff x="8220650" y="490925"/>
              <a:chExt cx="848400" cy="480900"/>
            </a:xfrm>
          </p:grpSpPr>
          <p:sp>
            <p:nvSpPr>
              <p:cNvPr id="3247" name="Google Shape;3247;p161"/>
              <p:cNvSpPr/>
              <p:nvPr/>
            </p:nvSpPr>
            <p:spPr>
              <a:xfrm>
                <a:off x="82206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19050">
                <a:solidFill>
                  <a:srgbClr val="00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161"/>
              <p:cNvSpPr/>
              <p:nvPr/>
            </p:nvSpPr>
            <p:spPr>
              <a:xfrm flipH="1">
                <a:off x="8527250" y="490925"/>
                <a:ext cx="5418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19050">
                <a:solidFill>
                  <a:srgbClr val="00FFF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49" name="Google Shape;3249;p161"/>
          <p:cNvGrpSpPr/>
          <p:nvPr/>
        </p:nvGrpSpPr>
        <p:grpSpPr>
          <a:xfrm>
            <a:off x="6284900" y="713950"/>
            <a:ext cx="848400" cy="691200"/>
            <a:chOff x="6268400" y="759725"/>
            <a:chExt cx="848400" cy="691200"/>
          </a:xfrm>
        </p:grpSpPr>
        <p:sp>
          <p:nvSpPr>
            <p:cNvPr id="3250" name="Google Shape;3250;p161"/>
            <p:cNvSpPr txBox="1"/>
            <p:nvPr/>
          </p:nvSpPr>
          <p:spPr>
            <a:xfrm>
              <a:off x="6268400" y="759725"/>
              <a:ext cx="848400" cy="691200"/>
            </a:xfrm>
            <a:prstGeom prst="rect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rgbClr val="0000FF"/>
                </a:solidFill>
              </a:endParaRPr>
            </a:p>
          </p:txBody>
        </p:sp>
        <p:grpSp>
          <p:nvGrpSpPr>
            <p:cNvPr id="3251" name="Google Shape;3251;p161"/>
            <p:cNvGrpSpPr/>
            <p:nvPr/>
          </p:nvGrpSpPr>
          <p:grpSpPr>
            <a:xfrm>
              <a:off x="6283100" y="864875"/>
              <a:ext cx="819000" cy="480900"/>
              <a:chOff x="7099825" y="490925"/>
              <a:chExt cx="819000" cy="480900"/>
            </a:xfrm>
          </p:grpSpPr>
          <p:sp>
            <p:nvSpPr>
              <p:cNvPr id="3252" name="Google Shape;3252;p161"/>
              <p:cNvSpPr/>
              <p:nvPr/>
            </p:nvSpPr>
            <p:spPr>
              <a:xfrm>
                <a:off x="75093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161"/>
              <p:cNvSpPr/>
              <p:nvPr/>
            </p:nvSpPr>
            <p:spPr>
              <a:xfrm flipH="1">
                <a:off x="7099825" y="490925"/>
                <a:ext cx="409500" cy="480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FFF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4" name="Google Shape;3254;p161"/>
          <p:cNvSpPr txBox="1"/>
          <p:nvPr/>
        </p:nvSpPr>
        <p:spPr>
          <a:xfrm>
            <a:off x="53650" y="351900"/>
            <a:ext cx="38301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Offense Goals:</a:t>
            </a:r>
            <a:endParaRPr b="1" sz="12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55" name="Google Shape;3255;p161"/>
          <p:cNvSpPr txBox="1"/>
          <p:nvPr/>
        </p:nvSpPr>
        <p:spPr>
          <a:xfrm>
            <a:off x="103300" y="713950"/>
            <a:ext cx="891000" cy="691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3256" name="Google Shape;3256;p161"/>
          <p:cNvSpPr txBox="1"/>
          <p:nvPr/>
        </p:nvSpPr>
        <p:spPr>
          <a:xfrm>
            <a:off x="2985700" y="713950"/>
            <a:ext cx="848400" cy="691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3257" name="Google Shape;3257;p161"/>
          <p:cNvSpPr txBox="1"/>
          <p:nvPr/>
        </p:nvSpPr>
        <p:spPr>
          <a:xfrm>
            <a:off x="2010700" y="713950"/>
            <a:ext cx="891000" cy="691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3258" name="Google Shape;3258;p161"/>
          <p:cNvSpPr txBox="1"/>
          <p:nvPr/>
        </p:nvSpPr>
        <p:spPr>
          <a:xfrm>
            <a:off x="1078300" y="713950"/>
            <a:ext cx="848400" cy="691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</a:endParaRPr>
          </a:p>
        </p:txBody>
      </p:sp>
      <p:grpSp>
        <p:nvGrpSpPr>
          <p:cNvPr id="3259" name="Google Shape;3259;p161"/>
          <p:cNvGrpSpPr/>
          <p:nvPr/>
        </p:nvGrpSpPr>
        <p:grpSpPr>
          <a:xfrm>
            <a:off x="2046700" y="819100"/>
            <a:ext cx="819000" cy="480900"/>
            <a:chOff x="7099825" y="490925"/>
            <a:chExt cx="819000" cy="480900"/>
          </a:xfrm>
        </p:grpSpPr>
        <p:sp>
          <p:nvSpPr>
            <p:cNvPr id="3260" name="Google Shape;3260;p161"/>
            <p:cNvSpPr/>
            <p:nvPr/>
          </p:nvSpPr>
          <p:spPr>
            <a:xfrm>
              <a:off x="75093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61"/>
            <p:cNvSpPr/>
            <p:nvPr/>
          </p:nvSpPr>
          <p:spPr>
            <a:xfrm flipH="1">
              <a:off x="70998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19050">
              <a:solidFill>
                <a:srgbClr val="00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2" name="Google Shape;3262;p161"/>
          <p:cNvGrpSpPr/>
          <p:nvPr/>
        </p:nvGrpSpPr>
        <p:grpSpPr>
          <a:xfrm>
            <a:off x="139300" y="819100"/>
            <a:ext cx="819000" cy="480900"/>
            <a:chOff x="7099825" y="490925"/>
            <a:chExt cx="819000" cy="480900"/>
          </a:xfrm>
        </p:grpSpPr>
        <p:sp>
          <p:nvSpPr>
            <p:cNvPr id="3263" name="Google Shape;3263;p161"/>
            <p:cNvSpPr/>
            <p:nvPr/>
          </p:nvSpPr>
          <p:spPr>
            <a:xfrm>
              <a:off x="75093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61"/>
            <p:cNvSpPr/>
            <p:nvPr/>
          </p:nvSpPr>
          <p:spPr>
            <a:xfrm flipH="1">
              <a:off x="7099825" y="490925"/>
              <a:ext cx="4095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5" name="Google Shape;3265;p161"/>
          <p:cNvGrpSpPr/>
          <p:nvPr/>
        </p:nvGrpSpPr>
        <p:grpSpPr>
          <a:xfrm>
            <a:off x="2985700" y="819100"/>
            <a:ext cx="848400" cy="480900"/>
            <a:chOff x="8220650" y="490925"/>
            <a:chExt cx="848400" cy="480900"/>
          </a:xfrm>
        </p:grpSpPr>
        <p:sp>
          <p:nvSpPr>
            <p:cNvPr id="3266" name="Google Shape;3266;p161"/>
            <p:cNvSpPr/>
            <p:nvPr/>
          </p:nvSpPr>
          <p:spPr>
            <a:xfrm>
              <a:off x="82206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61"/>
            <p:cNvSpPr/>
            <p:nvPr/>
          </p:nvSpPr>
          <p:spPr>
            <a:xfrm flipH="1">
              <a:off x="85272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19050">
              <a:solidFill>
                <a:srgbClr val="FF00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8" name="Google Shape;3268;p161"/>
          <p:cNvGrpSpPr/>
          <p:nvPr/>
        </p:nvGrpSpPr>
        <p:grpSpPr>
          <a:xfrm>
            <a:off x="1078300" y="819100"/>
            <a:ext cx="848400" cy="480900"/>
            <a:chOff x="8220650" y="490925"/>
            <a:chExt cx="848400" cy="480900"/>
          </a:xfrm>
        </p:grpSpPr>
        <p:sp>
          <p:nvSpPr>
            <p:cNvPr id="3269" name="Google Shape;3269;p161"/>
            <p:cNvSpPr/>
            <p:nvPr/>
          </p:nvSpPr>
          <p:spPr>
            <a:xfrm>
              <a:off x="82206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61"/>
            <p:cNvSpPr/>
            <p:nvPr/>
          </p:nvSpPr>
          <p:spPr>
            <a:xfrm flipH="1">
              <a:off x="8527250" y="490925"/>
              <a:ext cx="541800" cy="4809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62"/>
          <p:cNvSpPr txBox="1"/>
          <p:nvPr/>
        </p:nvSpPr>
        <p:spPr>
          <a:xfrm>
            <a:off x="2364300" y="2340900"/>
            <a:ext cx="44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There are no more bonus slides</a:t>
            </a:r>
            <a:endParaRPr sz="1800">
              <a:solidFill>
                <a:schemeClr val="dk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46" name="Google Shape;246;p28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/>
          <p:nvPr/>
        </p:nvSpPr>
        <p:spPr>
          <a:xfrm>
            <a:off x="4298025" y="3127100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244525" y="1263025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28"/>
          <p:cNvCxnSpPr>
            <a:stCxn id="248" idx="1"/>
            <a:endCxn id="247" idx="5"/>
          </p:cNvCxnSpPr>
          <p:nvPr/>
        </p:nvCxnSpPr>
        <p:spPr>
          <a:xfrm>
            <a:off x="1269655" y="1288155"/>
            <a:ext cx="3174900" cy="198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8"/>
          <p:cNvSpPr/>
          <p:nvPr/>
        </p:nvSpPr>
        <p:spPr>
          <a:xfrm>
            <a:off x="594425" y="1655075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$ 52,500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753950" y="2340900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1🐞/5🚗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3647925" y="3434750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$ 50,000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807450" y="4120575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2🐞/6🚗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58" name="Google Shape;258;p29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>
            <a:off x="4298025" y="3127100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1244525" y="1263025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7060725" y="4802575"/>
            <a:ext cx="1716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9"/>
          <p:cNvCxnSpPr>
            <a:stCxn id="260" idx="1"/>
            <a:endCxn id="261" idx="5"/>
          </p:cNvCxnSpPr>
          <p:nvPr/>
        </p:nvCxnSpPr>
        <p:spPr>
          <a:xfrm>
            <a:off x="1269655" y="1288155"/>
            <a:ext cx="5937600" cy="36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9"/>
          <p:cNvSpPr/>
          <p:nvPr/>
        </p:nvSpPr>
        <p:spPr>
          <a:xfrm>
            <a:off x="594425" y="1655075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$ 52,500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753950" y="2340900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1🐞/5🚗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3647925" y="3434750"/>
            <a:ext cx="1471800" cy="5805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$ 50,000</a:t>
            </a:r>
            <a:endParaRPr sz="23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807450" y="4120575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2🐞/6🚗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418825" y="4657525"/>
            <a:ext cx="12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2🐞/3🚗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72" name="Google Shape;272;p30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84252" y="1282488"/>
            <a:ext cx="8975492" cy="25785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So how do we</a:t>
            </a:r>
            <a:b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solve this?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 showing cheaper buggy cars driving others out of market" id="278" name="Google Shape;278;p31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575" y="0"/>
            <a:ext cx="858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304715" y="2068275"/>
            <a:ext cx="8534549" cy="1006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>
                    <a:alpha val="49800"/>
                  </a:srgbClr>
                </a:solidFill>
                <a:latin typeface="Permanent Marker"/>
              </a:rPr>
              <a:t>Transparency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284" name="Google Shape;284;p32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5" y="1092075"/>
            <a:ext cx="3025400" cy="30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/>
          <p:nvPr/>
        </p:nvSpPr>
        <p:spPr>
          <a:xfrm>
            <a:off x="5596390" y="1115325"/>
            <a:ext cx="2419263" cy="9713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7D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0000"/>
                    </a:gs>
                    <a:gs pos="24000">
                      <a:srgbClr val="FF7D00"/>
                    </a:gs>
                    <a:gs pos="50000">
                      <a:srgbClr val="FF9900"/>
                    </a:gs>
                    <a:gs pos="74000">
                      <a:srgbClr val="FF7D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87" name="Google Shape;287;p32"/>
          <p:cNvSpPr/>
          <p:nvPr/>
        </p:nvSpPr>
        <p:spPr>
          <a:xfrm>
            <a:off x="4305820" y="3614600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FF0000"/>
                    </a:gs>
                    <a:gs pos="50000">
                      <a:schemeClr val="accent4"/>
                    </a:gs>
                    <a:gs pos="100000">
                      <a:schemeClr val="lt1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88" name="Google Shape;288;p32"/>
          <p:cNvSpPr/>
          <p:nvPr/>
        </p:nvSpPr>
        <p:spPr>
          <a:xfrm>
            <a:off x="5596395" y="3906000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50000">
                      <a:schemeClr val="lt1"/>
                    </a:gs>
                    <a:gs pos="100000">
                      <a:srgbClr val="F58E09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89" name="Google Shape;289;p32"/>
          <p:cNvSpPr/>
          <p:nvPr/>
        </p:nvSpPr>
        <p:spPr>
          <a:xfrm>
            <a:off x="6934495" y="3502350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1"/>
                    </a:gs>
                    <a:gs pos="52000">
                      <a:srgbClr val="FAAB46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90" name="Google Shape;290;p32"/>
          <p:cNvSpPr/>
          <p:nvPr/>
        </p:nvSpPr>
        <p:spPr>
          <a:xfrm>
            <a:off x="6359120" y="2949863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1"/>
                    </a:gs>
                    <a:gs pos="52000">
                      <a:srgbClr val="FAAB46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91" name="Google Shape;291;p32"/>
          <p:cNvSpPr/>
          <p:nvPr/>
        </p:nvSpPr>
        <p:spPr>
          <a:xfrm>
            <a:off x="5068545" y="3096413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FF0000"/>
                    </a:gs>
                    <a:gs pos="50000">
                      <a:schemeClr val="accent4"/>
                    </a:gs>
                    <a:gs pos="100000">
                      <a:schemeClr val="lt1"/>
                    </a:gs>
                  </a:gsLst>
                  <a:lin ang="0" scaled="0"/>
                </a:gradFill>
                <a:latin typeface="Permanent Marker"/>
              </a:rPr>
              <a:t>CVE</a:t>
            </a:r>
          </a:p>
        </p:txBody>
      </p:sp>
      <p:sp>
        <p:nvSpPr>
          <p:cNvPr id="292" name="Google Shape;292;p32"/>
          <p:cNvSpPr/>
          <p:nvPr/>
        </p:nvSpPr>
        <p:spPr>
          <a:xfrm>
            <a:off x="5358520" y="2431688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FF0000"/>
                    </a:gs>
                    <a:gs pos="50000">
                      <a:srgbClr val="FF7D00"/>
                    </a:gs>
                    <a:gs pos="100000">
                      <a:srgbClr val="FF9900"/>
                    </a:gs>
                  </a:gsLst>
                  <a:lin ang="2700006" scaled="0"/>
                </a:gradFill>
                <a:latin typeface="Permanent Marker"/>
              </a:rPr>
              <a:t>CVE</a:t>
            </a:r>
          </a:p>
        </p:txBody>
      </p:sp>
      <p:sp>
        <p:nvSpPr>
          <p:cNvPr id="293" name="Google Shape;293;p32"/>
          <p:cNvSpPr/>
          <p:nvPr/>
        </p:nvSpPr>
        <p:spPr>
          <a:xfrm>
            <a:off x="6753870" y="2242838"/>
            <a:ext cx="1290575" cy="518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FFC882"/>
                    </a:gs>
                    <a:gs pos="50000">
                      <a:srgbClr val="FF7D00"/>
                    </a:gs>
                    <a:gs pos="100000">
                      <a:srgbClr val="FF0000"/>
                    </a:gs>
                  </a:gsLst>
                  <a:lin ang="18900044" scaled="0"/>
                </a:gradFill>
                <a:latin typeface="Permanent Marker"/>
              </a:rPr>
              <a:t>CVE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551750" y="1510500"/>
            <a:ext cx="4582200" cy="2786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Eduardo Vela</a:t>
            </a:r>
            <a:endParaRPr b="1" sz="4300">
              <a:solidFill>
                <a:srgbClr val="FFFF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x.com/sirdarckcat</a:t>
            </a:r>
            <a:endParaRPr b="1" sz="43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EA4335"/>
                </a:solidFill>
                <a:latin typeface="Cabin Sketch"/>
                <a:ea typeface="Cabin Sketch"/>
                <a:cs typeface="Cabin Sketch"/>
                <a:sym typeface="Cabin Sketch"/>
              </a:rPr>
              <a:t>e</a:t>
            </a:r>
            <a:r>
              <a:rPr b="1" lang="en" sz="4300">
                <a:solidFill>
                  <a:srgbClr val="34A853"/>
                </a:solidFill>
                <a:latin typeface="Cabin Sketch"/>
                <a:ea typeface="Cabin Sketch"/>
                <a:cs typeface="Cabin Sketch"/>
                <a:sym typeface="Cabin Sketch"/>
              </a:rPr>
              <a:t>l</a:t>
            </a:r>
            <a:r>
              <a:rPr b="1" lang="en" sz="4300">
                <a:solidFill>
                  <a:srgbClr val="4285F4"/>
                </a:solidFill>
                <a:latin typeface="Cabin Sketch"/>
                <a:ea typeface="Cabin Sketch"/>
                <a:cs typeface="Cabin Sketch"/>
                <a:sym typeface="Cabin Sketch"/>
              </a:rPr>
              <a:t>g</a:t>
            </a:r>
            <a:r>
              <a:rPr b="1" lang="en" sz="4300">
                <a:solidFill>
                  <a:srgbClr val="FBBC04"/>
                </a:solidFill>
                <a:latin typeface="Cabin Sketch"/>
                <a:ea typeface="Cabin Sketch"/>
                <a:cs typeface="Cabin Sketch"/>
                <a:sym typeface="Cabin Sketch"/>
              </a:rPr>
              <a:t>o</a:t>
            </a:r>
            <a:r>
              <a:rPr b="1" lang="en" sz="4300">
                <a:solidFill>
                  <a:srgbClr val="EA4335"/>
                </a:solidFill>
                <a:latin typeface="Cabin Sketch"/>
                <a:ea typeface="Cabin Sketch"/>
                <a:cs typeface="Cabin Sketch"/>
                <a:sym typeface="Cabin Sketch"/>
              </a:rPr>
              <a:t>o</a:t>
            </a:r>
            <a:r>
              <a:rPr b="1" lang="en" sz="4300">
                <a:solidFill>
                  <a:srgbClr val="4285F4"/>
                </a:solidFill>
                <a:latin typeface="Cabin Sketch"/>
                <a:ea typeface="Cabin Sketch"/>
                <a:cs typeface="Cabin Sketch"/>
                <a:sym typeface="Cabin Sketch"/>
              </a:rPr>
              <a:t>G</a:t>
            </a:r>
            <a:endParaRPr b="1" sz="4300">
              <a:solidFill>
                <a:srgbClr val="4285F4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"Vuln Stuff"</a:t>
            </a:r>
            <a:endParaRPr b="1" i="1" sz="4400">
              <a:solidFill>
                <a:srgbClr val="FF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$ whoami</a:t>
            </a:r>
            <a:endParaRPr b="1" sz="45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950" y="457200"/>
            <a:ext cx="3857651" cy="38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298" name="Google Shape;298;p33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5" y="1059050"/>
            <a:ext cx="3025400" cy="30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304" name="Google Shape;304;p34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4"/>
          <p:cNvGrpSpPr/>
          <p:nvPr/>
        </p:nvGrpSpPr>
        <p:grpSpPr>
          <a:xfrm>
            <a:off x="1745591" y="397596"/>
            <a:ext cx="2304487" cy="1927943"/>
            <a:chOff x="386557" y="694703"/>
            <a:chExt cx="2801127" cy="2343434"/>
          </a:xfrm>
        </p:grpSpPr>
        <p:pic>
          <p:nvPicPr>
            <p:cNvPr id="306" name="Google Shape;30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3925" y="798525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716" y="69470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6557" y="1418157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0773" y="150617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5639" y="1731226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315" name="Google Shape;315;p35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35"/>
          <p:cNvGrpSpPr/>
          <p:nvPr/>
        </p:nvGrpSpPr>
        <p:grpSpPr>
          <a:xfrm>
            <a:off x="1745591" y="397596"/>
            <a:ext cx="2304487" cy="1927943"/>
            <a:chOff x="386557" y="694703"/>
            <a:chExt cx="2801127" cy="2343434"/>
          </a:xfrm>
        </p:grpSpPr>
        <p:pic>
          <p:nvPicPr>
            <p:cNvPr id="317" name="Google Shape;31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3925" y="798525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716" y="69470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6557" y="1418157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0773" y="150617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5639" y="1731226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5"/>
          <p:cNvGrpSpPr/>
          <p:nvPr/>
        </p:nvGrpSpPr>
        <p:grpSpPr>
          <a:xfrm>
            <a:off x="1745553" y="2728648"/>
            <a:ext cx="2304547" cy="2216230"/>
            <a:chOff x="3088325" y="271179"/>
            <a:chExt cx="1723412" cy="1657366"/>
          </a:xfrm>
        </p:grpSpPr>
        <p:pic>
          <p:nvPicPr>
            <p:cNvPr id="323" name="Google Shape;323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82955" y="271179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88325" y="931825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15021" y="931827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531898" y="592073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331" name="Google Shape;331;p36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6"/>
          <p:cNvGrpSpPr/>
          <p:nvPr/>
        </p:nvGrpSpPr>
        <p:grpSpPr>
          <a:xfrm>
            <a:off x="1472752" y="246097"/>
            <a:ext cx="2696476" cy="2325570"/>
            <a:chOff x="1277802" y="2369350"/>
            <a:chExt cx="1168773" cy="1008050"/>
          </a:xfrm>
        </p:grpSpPr>
        <p:pic>
          <p:nvPicPr>
            <p:cNvPr id="333" name="Google Shape;33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7802" y="25541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9669" y="24109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61075" y="2838750"/>
              <a:ext cx="308250" cy="30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02200" y="2369350"/>
              <a:ext cx="844375" cy="84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37265" y="2691175"/>
              <a:ext cx="686225" cy="686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342" name="Google Shape;342;p37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7"/>
          <p:cNvGrpSpPr/>
          <p:nvPr/>
        </p:nvGrpSpPr>
        <p:grpSpPr>
          <a:xfrm>
            <a:off x="1472752" y="246097"/>
            <a:ext cx="2696476" cy="2325570"/>
            <a:chOff x="1277802" y="2369350"/>
            <a:chExt cx="1168773" cy="1008050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7802" y="25541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9669" y="24109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61075" y="2838750"/>
              <a:ext cx="308250" cy="30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02200" y="2369350"/>
              <a:ext cx="844375" cy="84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37265" y="2691175"/>
              <a:ext cx="686225" cy="68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37"/>
          <p:cNvGrpSpPr/>
          <p:nvPr/>
        </p:nvGrpSpPr>
        <p:grpSpPr>
          <a:xfrm>
            <a:off x="1472715" y="2751840"/>
            <a:ext cx="2696543" cy="2278343"/>
            <a:chOff x="1529600" y="3039425"/>
            <a:chExt cx="1589099" cy="1342650"/>
          </a:xfrm>
        </p:grpSpPr>
        <p:pic>
          <p:nvPicPr>
            <p:cNvPr id="350" name="Google Shape;350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64325" y="3096050"/>
              <a:ext cx="954374" cy="954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9600" y="3039425"/>
              <a:ext cx="954374" cy="954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801475" y="3345550"/>
              <a:ext cx="1036525" cy="1036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octor prescribing Iron supplements" id="357" name="Google Shape;357;p38"/>
          <p:cNvPicPr preferRelativeResize="0"/>
          <p:nvPr/>
        </p:nvPicPr>
        <p:blipFill rotWithShape="1">
          <a:blip r:embed="rId3">
            <a:alphaModFix/>
          </a:blip>
          <a:srcRect b="7805" l="0" r="0" t="6892"/>
          <a:stretch/>
        </p:blipFill>
        <p:spPr>
          <a:xfrm>
            <a:off x="286288" y="0"/>
            <a:ext cx="857143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8"/>
          <p:cNvGrpSpPr/>
          <p:nvPr/>
        </p:nvGrpSpPr>
        <p:grpSpPr>
          <a:xfrm>
            <a:off x="3253061" y="1228084"/>
            <a:ext cx="1077822" cy="1036517"/>
            <a:chOff x="3088325" y="271179"/>
            <a:chExt cx="1723412" cy="1657366"/>
          </a:xfrm>
        </p:grpSpPr>
        <p:pic>
          <p:nvPicPr>
            <p:cNvPr id="359" name="Google Shape;3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2955" y="271179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8325" y="931825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15021" y="931827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31898" y="592073"/>
              <a:ext cx="996717" cy="9967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38"/>
          <p:cNvGrpSpPr/>
          <p:nvPr/>
        </p:nvGrpSpPr>
        <p:grpSpPr>
          <a:xfrm>
            <a:off x="3178575" y="2902752"/>
            <a:ext cx="1226785" cy="1036526"/>
            <a:chOff x="1529600" y="3039425"/>
            <a:chExt cx="1589099" cy="1342650"/>
          </a:xfrm>
        </p:grpSpPr>
        <p:pic>
          <p:nvPicPr>
            <p:cNvPr id="364" name="Google Shape;364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64325" y="3096050"/>
              <a:ext cx="954374" cy="954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29600" y="3039425"/>
              <a:ext cx="954374" cy="954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01475" y="3345550"/>
              <a:ext cx="1036525" cy="1036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38"/>
          <p:cNvGrpSpPr/>
          <p:nvPr/>
        </p:nvGrpSpPr>
        <p:grpSpPr>
          <a:xfrm>
            <a:off x="1207624" y="1228107"/>
            <a:ext cx="1238938" cy="1036501"/>
            <a:chOff x="386557" y="694703"/>
            <a:chExt cx="2801127" cy="2343434"/>
          </a:xfrm>
        </p:grpSpPr>
        <p:pic>
          <p:nvPicPr>
            <p:cNvPr id="368" name="Google Shape;368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3925" y="798525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04716" y="69470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86557" y="1418157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80773" y="1506173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295639" y="1731226"/>
              <a:ext cx="1306911" cy="13069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38"/>
          <p:cNvGrpSpPr/>
          <p:nvPr/>
        </p:nvGrpSpPr>
        <p:grpSpPr>
          <a:xfrm>
            <a:off x="1242715" y="2916988"/>
            <a:ext cx="1168773" cy="1008050"/>
            <a:chOff x="1277802" y="2369350"/>
            <a:chExt cx="1168773" cy="1008050"/>
          </a:xfrm>
        </p:grpSpPr>
        <p:pic>
          <p:nvPicPr>
            <p:cNvPr id="374" name="Google Shape;374;p3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277802" y="25541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589669" y="2410950"/>
              <a:ext cx="441700" cy="44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361075" y="2838750"/>
              <a:ext cx="308250" cy="30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602200" y="2369350"/>
              <a:ext cx="844375" cy="84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437265" y="2691175"/>
              <a:ext cx="686225" cy="686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383" name="Google Shape;383;p39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1325759" y="788225"/>
            <a:ext cx="3880015" cy="6860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Features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390" name="Google Shape;390;p40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00" y="2099274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/>
          <p:nvPr/>
        </p:nvSpPr>
        <p:spPr>
          <a:xfrm>
            <a:off x="294009" y="1240875"/>
            <a:ext cx="5628653" cy="17361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Development</a:t>
            </a:r>
            <a:b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Time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397" name="Google Shape;397;p41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063" y="754660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/>
          <p:nvPr/>
        </p:nvSpPr>
        <p:spPr>
          <a:xfrm>
            <a:off x="858827" y="2455248"/>
            <a:ext cx="4399828" cy="5591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Maintenance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404" name="Google Shape;404;p42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081" y="754660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2"/>
          <p:cNvSpPr/>
          <p:nvPr/>
        </p:nvSpPr>
        <p:spPr>
          <a:xfrm>
            <a:off x="1473709" y="2231375"/>
            <a:ext cx="3339364" cy="680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Latency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551750" y="1510500"/>
            <a:ext cx="4266300" cy="3530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Car Sales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Firefighting and Doctors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Wheel of Progress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Spot the Bug!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Name your price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Going Dark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Treasure Map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Bending the Curve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Appendix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999999"/>
                </a:solidFill>
                <a:latin typeface="Cabin Sketch"/>
                <a:ea typeface="Cabin Sketch"/>
                <a:cs typeface="Cabin Sketch"/>
                <a:sym typeface="Cabin Sketch"/>
              </a:rPr>
              <a:t>Agenda</a:t>
            </a:r>
            <a:endParaRPr b="1" sz="4500">
              <a:solidFill>
                <a:srgbClr val="999999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818050" y="1510500"/>
            <a:ext cx="4266300" cy="3530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Information Asymmetry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Acute/Chronic Responses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Security ROI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Unaffordable Mitigations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Hardening as Cost Saving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OffSec effects on Defense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Search space and cost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Defense/Offense Affordability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Hazard Control Hierarchy</a:t>
            </a:r>
            <a:endParaRPr b="1" sz="24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2005075" y="1583272"/>
            <a:ext cx="3679750" cy="3047225"/>
          </a:xfrm>
          <a:custGeom>
            <a:rect b="b" l="l" r="r" t="t"/>
            <a:pathLst>
              <a:path extrusionOk="0" h="121889" w="147190">
                <a:moveTo>
                  <a:pt x="0" y="11049"/>
                </a:moveTo>
                <a:cubicBezTo>
                  <a:pt x="19009" y="8333"/>
                  <a:pt x="37463" y="-1488"/>
                  <a:pt x="56586" y="255"/>
                </a:cubicBezTo>
                <a:cubicBezTo>
                  <a:pt x="67833" y="1280"/>
                  <a:pt x="77977" y="11789"/>
                  <a:pt x="82426" y="22170"/>
                </a:cubicBezTo>
                <a:cubicBezTo>
                  <a:pt x="84212" y="26338"/>
                  <a:pt x="84054" y="33296"/>
                  <a:pt x="80137" y="35581"/>
                </a:cubicBezTo>
                <a:cubicBezTo>
                  <a:pt x="72629" y="39959"/>
                  <a:pt x="62145" y="38688"/>
                  <a:pt x="55605" y="44413"/>
                </a:cubicBezTo>
                <a:cubicBezTo>
                  <a:pt x="51008" y="48437"/>
                  <a:pt x="49231" y="60585"/>
                  <a:pt x="54951" y="62730"/>
                </a:cubicBezTo>
                <a:cubicBezTo>
                  <a:pt x="59600" y="64474"/>
                  <a:pt x="64886" y="66348"/>
                  <a:pt x="69670" y="65019"/>
                </a:cubicBezTo>
                <a:cubicBezTo>
                  <a:pt x="77597" y="62818"/>
                  <a:pt x="82859" y="55125"/>
                  <a:pt x="89950" y="50954"/>
                </a:cubicBezTo>
                <a:cubicBezTo>
                  <a:pt x="96384" y="47169"/>
                  <a:pt x="108051" y="47360"/>
                  <a:pt x="112192" y="53571"/>
                </a:cubicBezTo>
                <a:cubicBezTo>
                  <a:pt x="121311" y="67248"/>
                  <a:pt x="113951" y="88741"/>
                  <a:pt x="104669" y="102308"/>
                </a:cubicBezTo>
                <a:cubicBezTo>
                  <a:pt x="100803" y="107959"/>
                  <a:pt x="97761" y="114613"/>
                  <a:pt x="92239" y="118662"/>
                </a:cubicBezTo>
                <a:cubicBezTo>
                  <a:pt x="85899" y="123311"/>
                  <a:pt x="76241" y="122157"/>
                  <a:pt x="68689" y="119971"/>
                </a:cubicBezTo>
                <a:cubicBezTo>
                  <a:pt x="64333" y="118710"/>
                  <a:pt x="58271" y="117967"/>
                  <a:pt x="56586" y="113756"/>
                </a:cubicBezTo>
                <a:cubicBezTo>
                  <a:pt x="53768" y="106714"/>
                  <a:pt x="59157" y="98180"/>
                  <a:pt x="63782" y="92168"/>
                </a:cubicBezTo>
                <a:cubicBezTo>
                  <a:pt x="71806" y="81737"/>
                  <a:pt x="95353" y="89596"/>
                  <a:pt x="100416" y="77449"/>
                </a:cubicBezTo>
                <a:cubicBezTo>
                  <a:pt x="102747" y="71856"/>
                  <a:pt x="101012" y="64598"/>
                  <a:pt x="97800" y="59459"/>
                </a:cubicBezTo>
                <a:cubicBezTo>
                  <a:pt x="95735" y="56155"/>
                  <a:pt x="92460" y="51823"/>
                  <a:pt x="94202" y="48338"/>
                </a:cubicBezTo>
                <a:cubicBezTo>
                  <a:pt x="97597" y="41546"/>
                  <a:pt x="107876" y="39843"/>
                  <a:pt x="115463" y="40160"/>
                </a:cubicBezTo>
                <a:cubicBezTo>
                  <a:pt x="118740" y="40297"/>
                  <a:pt x="122081" y="44369"/>
                  <a:pt x="124948" y="42777"/>
                </a:cubicBezTo>
                <a:cubicBezTo>
                  <a:pt x="133000" y="38305"/>
                  <a:pt x="123775" y="23541"/>
                  <a:pt x="127892" y="15302"/>
                </a:cubicBezTo>
                <a:cubicBezTo>
                  <a:pt x="130928" y="9226"/>
                  <a:pt x="140746" y="10908"/>
                  <a:pt x="147190" y="876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6"/>
          <p:cNvSpPr/>
          <p:nvPr/>
        </p:nvSpPr>
        <p:spPr>
          <a:xfrm>
            <a:off x="3943075" y="2162693"/>
            <a:ext cx="1561850" cy="1411775"/>
          </a:xfrm>
          <a:custGeom>
            <a:rect b="b" l="l" r="r" t="t"/>
            <a:pathLst>
              <a:path extrusionOk="0" h="56471" w="62474">
                <a:moveTo>
                  <a:pt x="0" y="956"/>
                </a:moveTo>
                <a:cubicBezTo>
                  <a:pt x="8806" y="-511"/>
                  <a:pt x="19634" y="-833"/>
                  <a:pt x="26494" y="4881"/>
                </a:cubicBezTo>
                <a:cubicBezTo>
                  <a:pt x="39178" y="15445"/>
                  <a:pt x="48167" y="33967"/>
                  <a:pt x="46120" y="50347"/>
                </a:cubicBezTo>
                <a:cubicBezTo>
                  <a:pt x="45630" y="54269"/>
                  <a:pt x="39259" y="54860"/>
                  <a:pt x="35326" y="55253"/>
                </a:cubicBezTo>
                <a:cubicBezTo>
                  <a:pt x="27291" y="56056"/>
                  <a:pt x="18343" y="57883"/>
                  <a:pt x="11121" y="54272"/>
                </a:cubicBezTo>
                <a:cubicBezTo>
                  <a:pt x="2247" y="49835"/>
                  <a:pt x="6019" y="33016"/>
                  <a:pt x="11121" y="24507"/>
                </a:cubicBezTo>
                <a:cubicBezTo>
                  <a:pt x="20853" y="8277"/>
                  <a:pt x="43550" y="302"/>
                  <a:pt x="62474" y="30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16"/>
          <p:cNvSpPr/>
          <p:nvPr/>
        </p:nvSpPr>
        <p:spPr>
          <a:xfrm>
            <a:off x="3002700" y="2099991"/>
            <a:ext cx="4170400" cy="2119225"/>
          </a:xfrm>
          <a:custGeom>
            <a:rect b="b" l="l" r="r" t="t"/>
            <a:pathLst>
              <a:path extrusionOk="0" h="84769" w="166816">
                <a:moveTo>
                  <a:pt x="0" y="19491"/>
                </a:moveTo>
                <a:cubicBezTo>
                  <a:pt x="7488" y="19491"/>
                  <a:pt x="18637" y="18824"/>
                  <a:pt x="21588" y="25706"/>
                </a:cubicBezTo>
                <a:cubicBezTo>
                  <a:pt x="27133" y="38636"/>
                  <a:pt x="13110" y="52666"/>
                  <a:pt x="11121" y="66593"/>
                </a:cubicBezTo>
                <a:cubicBezTo>
                  <a:pt x="9954" y="74762"/>
                  <a:pt x="19989" y="83223"/>
                  <a:pt x="28129" y="84583"/>
                </a:cubicBezTo>
                <a:cubicBezTo>
                  <a:pt x="42036" y="86907"/>
                  <a:pt x="52120" y="62594"/>
                  <a:pt x="50372" y="48603"/>
                </a:cubicBezTo>
                <a:cubicBezTo>
                  <a:pt x="49303" y="40048"/>
                  <a:pt x="38724" y="35052"/>
                  <a:pt x="36634" y="26687"/>
                </a:cubicBezTo>
                <a:cubicBezTo>
                  <a:pt x="34506" y="18172"/>
                  <a:pt x="41266" y="8237"/>
                  <a:pt x="48409" y="3137"/>
                </a:cubicBezTo>
                <a:cubicBezTo>
                  <a:pt x="63196" y="-7421"/>
                  <a:pt x="83706" y="11856"/>
                  <a:pt x="101071" y="17202"/>
                </a:cubicBezTo>
                <a:cubicBezTo>
                  <a:pt x="105557" y="18583"/>
                  <a:pt x="110506" y="17319"/>
                  <a:pt x="115136" y="16548"/>
                </a:cubicBezTo>
                <a:cubicBezTo>
                  <a:pt x="124280" y="15025"/>
                  <a:pt x="133692" y="17862"/>
                  <a:pt x="142938" y="17202"/>
                </a:cubicBezTo>
                <a:cubicBezTo>
                  <a:pt x="150878" y="16635"/>
                  <a:pt x="159264" y="14358"/>
                  <a:pt x="166816" y="1687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6"/>
          <p:cNvSpPr/>
          <p:nvPr/>
        </p:nvSpPr>
        <p:spPr>
          <a:xfrm>
            <a:off x="2520225" y="2469657"/>
            <a:ext cx="3091025" cy="1453575"/>
          </a:xfrm>
          <a:custGeom>
            <a:rect b="b" l="l" r="r" t="t"/>
            <a:pathLst>
              <a:path extrusionOk="0" h="58143" w="123641">
                <a:moveTo>
                  <a:pt x="0" y="18770"/>
                </a:moveTo>
                <a:cubicBezTo>
                  <a:pt x="8583" y="23063"/>
                  <a:pt x="21063" y="21559"/>
                  <a:pt x="26822" y="29237"/>
                </a:cubicBezTo>
                <a:cubicBezTo>
                  <a:pt x="31271" y="35169"/>
                  <a:pt x="25576" y="44121"/>
                  <a:pt x="26495" y="51479"/>
                </a:cubicBezTo>
                <a:cubicBezTo>
                  <a:pt x="26917" y="54859"/>
                  <a:pt x="30962" y="57623"/>
                  <a:pt x="34345" y="58021"/>
                </a:cubicBezTo>
                <a:cubicBezTo>
                  <a:pt x="42393" y="58968"/>
                  <a:pt x="53619" y="52652"/>
                  <a:pt x="54624" y="44611"/>
                </a:cubicBezTo>
                <a:cubicBezTo>
                  <a:pt x="56251" y="31592"/>
                  <a:pt x="46652" y="12639"/>
                  <a:pt x="57568" y="5360"/>
                </a:cubicBezTo>
                <a:cubicBezTo>
                  <a:pt x="63938" y="1113"/>
                  <a:pt x="72955" y="-1540"/>
                  <a:pt x="80138" y="1107"/>
                </a:cubicBezTo>
                <a:cubicBezTo>
                  <a:pt x="91716" y="5374"/>
                  <a:pt x="100675" y="16415"/>
                  <a:pt x="112847" y="18443"/>
                </a:cubicBezTo>
                <a:cubicBezTo>
                  <a:pt x="116398" y="19034"/>
                  <a:pt x="120041" y="18116"/>
                  <a:pt x="123641" y="1811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Google Shape;78;p16"/>
          <p:cNvSpPr/>
          <p:nvPr/>
        </p:nvSpPr>
        <p:spPr>
          <a:xfrm>
            <a:off x="2888200" y="1579257"/>
            <a:ext cx="2723050" cy="1754100"/>
          </a:xfrm>
          <a:custGeom>
            <a:rect b="b" l="l" r="r" t="t"/>
            <a:pathLst>
              <a:path extrusionOk="0" h="70164" w="108922">
                <a:moveTo>
                  <a:pt x="0" y="69105"/>
                </a:moveTo>
                <a:cubicBezTo>
                  <a:pt x="8177" y="70744"/>
                  <a:pt x="19906" y="71138"/>
                  <a:pt x="24532" y="64199"/>
                </a:cubicBezTo>
                <a:cubicBezTo>
                  <a:pt x="38400" y="43397"/>
                  <a:pt x="38519" y="1869"/>
                  <a:pt x="63456" y="89"/>
                </a:cubicBezTo>
                <a:cubicBezTo>
                  <a:pt x="73398" y="-621"/>
                  <a:pt x="75880" y="16313"/>
                  <a:pt x="78502" y="25929"/>
                </a:cubicBezTo>
                <a:cubicBezTo>
                  <a:pt x="81611" y="37332"/>
                  <a:pt x="90879" y="46104"/>
                  <a:pt x="96165" y="56676"/>
                </a:cubicBezTo>
                <a:cubicBezTo>
                  <a:pt x="98753" y="61852"/>
                  <a:pt x="103135" y="68451"/>
                  <a:pt x="108922" y="6845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6"/>
          <p:cNvSpPr/>
          <p:nvPr/>
        </p:nvSpPr>
        <p:spPr>
          <a:xfrm>
            <a:off x="2184975" y="3149338"/>
            <a:ext cx="3311775" cy="638125"/>
          </a:xfrm>
          <a:custGeom>
            <a:rect b="b" l="l" r="r" t="t"/>
            <a:pathLst>
              <a:path extrusionOk="0" h="25525" w="132471">
                <a:moveTo>
                  <a:pt x="0" y="21021"/>
                </a:moveTo>
                <a:cubicBezTo>
                  <a:pt x="8069" y="21021"/>
                  <a:pt x="17199" y="24697"/>
                  <a:pt x="24204" y="20693"/>
                </a:cubicBezTo>
                <a:cubicBezTo>
                  <a:pt x="33695" y="15268"/>
                  <a:pt x="38840" y="1174"/>
                  <a:pt x="49717" y="87"/>
                </a:cubicBezTo>
                <a:cubicBezTo>
                  <a:pt x="63716" y="-1312"/>
                  <a:pt x="70587" y="20574"/>
                  <a:pt x="84062" y="24619"/>
                </a:cubicBezTo>
                <a:cubicBezTo>
                  <a:pt x="99631" y="29293"/>
                  <a:pt x="117050" y="13591"/>
                  <a:pt x="132471" y="1873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Google Shape;80;p16"/>
          <p:cNvSpPr/>
          <p:nvPr/>
        </p:nvSpPr>
        <p:spPr>
          <a:xfrm>
            <a:off x="2503875" y="4018300"/>
            <a:ext cx="3581650" cy="673300"/>
          </a:xfrm>
          <a:custGeom>
            <a:rect b="b" l="l" r="r" t="t"/>
            <a:pathLst>
              <a:path extrusionOk="0" h="26932" w="143266">
                <a:moveTo>
                  <a:pt x="0" y="0"/>
                </a:moveTo>
                <a:cubicBezTo>
                  <a:pt x="7998" y="6000"/>
                  <a:pt x="18669" y="7459"/>
                  <a:pt x="27149" y="12757"/>
                </a:cubicBezTo>
                <a:cubicBezTo>
                  <a:pt x="35466" y="17953"/>
                  <a:pt x="43223" y="27710"/>
                  <a:pt x="52989" y="26822"/>
                </a:cubicBezTo>
                <a:cubicBezTo>
                  <a:pt x="60141" y="26172"/>
                  <a:pt x="66556" y="21107"/>
                  <a:pt x="71633" y="16028"/>
                </a:cubicBezTo>
                <a:cubicBezTo>
                  <a:pt x="76608" y="11052"/>
                  <a:pt x="80659" y="2990"/>
                  <a:pt x="87660" y="2290"/>
                </a:cubicBezTo>
                <a:cubicBezTo>
                  <a:pt x="96159" y="1440"/>
                  <a:pt x="104020" y="7655"/>
                  <a:pt x="112519" y="8505"/>
                </a:cubicBezTo>
                <a:cubicBezTo>
                  <a:pt x="123072" y="9560"/>
                  <a:pt x="134446" y="6216"/>
                  <a:pt x="143266" y="32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Google Shape;81;p16"/>
          <p:cNvSpPr/>
          <p:nvPr/>
        </p:nvSpPr>
        <p:spPr>
          <a:xfrm>
            <a:off x="3092650" y="2863400"/>
            <a:ext cx="1872575" cy="1563775"/>
          </a:xfrm>
          <a:custGeom>
            <a:rect b="b" l="l" r="r" t="t"/>
            <a:pathLst>
              <a:path extrusionOk="0" h="62551" w="74903">
                <a:moveTo>
                  <a:pt x="0" y="62551"/>
                </a:moveTo>
                <a:cubicBezTo>
                  <a:pt x="7519" y="55032"/>
                  <a:pt x="9822" y="42356"/>
                  <a:pt x="8504" y="31804"/>
                </a:cubicBezTo>
                <a:cubicBezTo>
                  <a:pt x="7982" y="27624"/>
                  <a:pt x="5691" y="23555"/>
                  <a:pt x="6214" y="19375"/>
                </a:cubicBezTo>
                <a:cubicBezTo>
                  <a:pt x="7278" y="10867"/>
                  <a:pt x="14663" y="580"/>
                  <a:pt x="23223" y="77"/>
                </a:cubicBezTo>
                <a:cubicBezTo>
                  <a:pt x="33700" y="-539"/>
                  <a:pt x="45361" y="4711"/>
                  <a:pt x="52007" y="12833"/>
                </a:cubicBezTo>
                <a:cubicBezTo>
                  <a:pt x="57319" y="19325"/>
                  <a:pt x="60374" y="27410"/>
                  <a:pt x="63782" y="35075"/>
                </a:cubicBezTo>
                <a:cubicBezTo>
                  <a:pt x="67673" y="43827"/>
                  <a:pt x="65325" y="61570"/>
                  <a:pt x="74903" y="6157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16"/>
          <p:cNvSpPr/>
          <p:nvPr/>
        </p:nvSpPr>
        <p:spPr>
          <a:xfrm>
            <a:off x="2013250" y="3459161"/>
            <a:ext cx="3565275" cy="1482025"/>
          </a:xfrm>
          <a:custGeom>
            <a:rect b="b" l="l" r="r" t="t"/>
            <a:pathLst>
              <a:path extrusionOk="0" h="59281" w="142611">
                <a:moveTo>
                  <a:pt x="0" y="54421"/>
                </a:moveTo>
                <a:cubicBezTo>
                  <a:pt x="14892" y="61043"/>
                  <a:pt x="32457" y="59121"/>
                  <a:pt x="48736" y="58346"/>
                </a:cubicBezTo>
                <a:cubicBezTo>
                  <a:pt x="61497" y="57738"/>
                  <a:pt x="80093" y="56313"/>
                  <a:pt x="84389" y="44281"/>
                </a:cubicBezTo>
                <a:cubicBezTo>
                  <a:pt x="87300" y="36128"/>
                  <a:pt x="84823" y="22833"/>
                  <a:pt x="76866" y="19423"/>
                </a:cubicBezTo>
                <a:cubicBezTo>
                  <a:pt x="69694" y="16349"/>
                  <a:pt x="61398" y="15618"/>
                  <a:pt x="53643" y="16479"/>
                </a:cubicBezTo>
                <a:cubicBezTo>
                  <a:pt x="48922" y="17003"/>
                  <a:pt x="42620" y="17837"/>
                  <a:pt x="39578" y="14189"/>
                </a:cubicBezTo>
                <a:cubicBezTo>
                  <a:pt x="35805" y="9664"/>
                  <a:pt x="44948" y="1729"/>
                  <a:pt x="50699" y="451"/>
                </a:cubicBezTo>
                <a:cubicBezTo>
                  <a:pt x="61790" y="-2013"/>
                  <a:pt x="75229" y="6109"/>
                  <a:pt x="81118" y="15825"/>
                </a:cubicBezTo>
                <a:cubicBezTo>
                  <a:pt x="87135" y="25753"/>
                  <a:pt x="81739" y="41308"/>
                  <a:pt x="89950" y="49515"/>
                </a:cubicBezTo>
                <a:cubicBezTo>
                  <a:pt x="102368" y="61926"/>
                  <a:pt x="125054" y="50496"/>
                  <a:pt x="142611" y="5049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411" name="Google Shape;411;p43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10" y="2099274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/>
          <p:nvPr/>
        </p:nvSpPr>
        <p:spPr>
          <a:xfrm>
            <a:off x="294009" y="1228313"/>
            <a:ext cx="4750765" cy="17424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Functional</a:t>
            </a:r>
            <a:b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Bugs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418" name="Google Shape;418;p44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071" y="3443897"/>
            <a:ext cx="934415" cy="93441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/>
          <p:nvPr/>
        </p:nvSpPr>
        <p:spPr>
          <a:xfrm>
            <a:off x="246834" y="1756838"/>
            <a:ext cx="5613486" cy="6851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425" name="Google Shape;425;p45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329" y="3454438"/>
            <a:ext cx="934415" cy="93439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5"/>
          <p:cNvSpPr/>
          <p:nvPr/>
        </p:nvSpPr>
        <p:spPr>
          <a:xfrm>
            <a:off x="1247209" y="1900838"/>
            <a:ext cx="3659651" cy="6709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Capacity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developer with timelines, code, and RAM/Disk, and a time graph showing latency" id="432" name="Google Shape;432;p46"/>
          <p:cNvPicPr preferRelativeResize="0"/>
          <p:nvPr/>
        </p:nvPicPr>
        <p:blipFill rotWithShape="1">
          <a:blip r:embed="rId3">
            <a:alphaModFix/>
          </a:blip>
          <a:srcRect b="7502" l="0" r="0" t="7049"/>
          <a:stretch/>
        </p:blipFill>
        <p:spPr>
          <a:xfrm>
            <a:off x="293988" y="0"/>
            <a:ext cx="85560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081" y="754660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500" y="2099274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6063" y="754660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1071" y="3443897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329" y="3454438"/>
            <a:ext cx="934415" cy="93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53910" y="2099274"/>
            <a:ext cx="934415" cy="93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45" name="Google Shape;445;p47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53" name="Google Shape;453;p48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48"/>
          <p:cNvGrpSpPr/>
          <p:nvPr/>
        </p:nvGrpSpPr>
        <p:grpSpPr>
          <a:xfrm>
            <a:off x="827375" y="1769314"/>
            <a:ext cx="1604850" cy="1604850"/>
            <a:chOff x="827375" y="1769314"/>
            <a:chExt cx="1604850" cy="1604850"/>
          </a:xfrm>
        </p:grpSpPr>
        <p:pic>
          <p:nvPicPr>
            <p:cNvPr id="458" name="Google Shape;458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7375" y="1769314"/>
              <a:ext cx="1604850" cy="16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48"/>
            <p:cNvSpPr/>
            <p:nvPr/>
          </p:nvSpPr>
          <p:spPr>
            <a:xfrm>
              <a:off x="1039313" y="2948466"/>
              <a:ext cx="655500" cy="165300"/>
            </a:xfrm>
            <a:prstGeom prst="rect">
              <a:avLst/>
            </a:prstGeom>
            <a:solidFill>
              <a:srgbClr val="FFFF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0" name="Google Shape;460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32443" y="2942498"/>
              <a:ext cx="165523" cy="16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7967" y="2942498"/>
              <a:ext cx="165523" cy="16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63490" y="2942498"/>
              <a:ext cx="165523" cy="16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9013" y="2942498"/>
              <a:ext cx="165523" cy="165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68" name="Google Shape;468;p49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7329" y="584771"/>
            <a:ext cx="1271022" cy="1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7071" y="897491"/>
            <a:ext cx="645600" cy="64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78" name="Google Shape;478;p50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1747" y="584746"/>
            <a:ext cx="1357700" cy="13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2325" y="1273725"/>
            <a:ext cx="668724" cy="6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88" name="Google Shape;488;p51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300" y="1906774"/>
            <a:ext cx="1360399" cy="136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2350" y="2143150"/>
            <a:ext cx="668724" cy="6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498" name="Google Shape;498;p52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8871" y="3443901"/>
            <a:ext cx="1256600" cy="12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2"/>
          <p:cNvSpPr/>
          <p:nvPr/>
        </p:nvSpPr>
        <p:spPr>
          <a:xfrm rot="-9088556">
            <a:off x="3950605" y="3867440"/>
            <a:ext cx="349299" cy="326075"/>
          </a:xfrm>
          <a:prstGeom prst="triangle">
            <a:avLst>
              <a:gd fmla="val 50000" name="adj"/>
            </a:avLst>
          </a:prstGeom>
          <a:solidFill>
            <a:srgbClr val="FFFF00">
              <a:alpha val="5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551750" y="1510500"/>
            <a:ext cx="8537100" cy="34941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We will break down how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keeping</a:t>
            </a:r>
            <a:r>
              <a:rPr b="1" lang="en" sz="43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 </a:t>
            </a:r>
            <a:r>
              <a:rPr b="1" lang="en" sz="4300">
                <a:solidFill>
                  <a:srgbClr val="FFFF00"/>
                </a:solidFill>
                <a:latin typeface="Cabin Sketch"/>
                <a:ea typeface="Cabin Sketch"/>
                <a:cs typeface="Cabin Sketch"/>
                <a:sym typeface="Cabin Sketch"/>
              </a:rPr>
              <a:t>exploit information secret</a:t>
            </a:r>
            <a:endParaRPr b="1" sz="4300">
              <a:solidFill>
                <a:schemeClr val="dk2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9900"/>
                </a:solidFill>
                <a:latin typeface="Cabin Sketch"/>
                <a:ea typeface="Cabin Sketch"/>
                <a:cs typeface="Cabin Sketch"/>
                <a:sym typeface="Cabin Sketch"/>
              </a:rPr>
              <a:t>makes offense cheaper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0000"/>
                </a:solidFill>
                <a:latin typeface="Cabin Sketch"/>
                <a:ea typeface="Cabin Sketch"/>
                <a:cs typeface="Cabin Sketch"/>
                <a:sym typeface="Cabin Sketch"/>
              </a:rPr>
              <a:t>defense more expensive</a:t>
            </a:r>
            <a:r>
              <a:rPr b="1" lang="en" sz="4300">
                <a:solidFill>
                  <a:srgbClr val="EFEFEF"/>
                </a:solidFill>
                <a:latin typeface="Cabin Sketch"/>
                <a:ea typeface="Cabin Sketch"/>
                <a:cs typeface="Cabin Sketch"/>
                <a:sym typeface="Cabin Sketch"/>
              </a:rPr>
              <a:t>, and</a:t>
            </a:r>
            <a:endParaRPr b="1" sz="4300">
              <a:solidFill>
                <a:srgbClr val="EFEFEF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how</a:t>
            </a:r>
            <a:r>
              <a:rPr b="1" lang="en" sz="4300">
                <a:solidFill>
                  <a:schemeClr val="dk2"/>
                </a:solidFill>
                <a:latin typeface="Cabin Sketch"/>
                <a:ea typeface="Cabin Sketch"/>
                <a:cs typeface="Cabin Sketch"/>
                <a:sym typeface="Cabin Sketch"/>
              </a:rPr>
              <a:t> </a:t>
            </a:r>
            <a:r>
              <a:rPr b="1" lang="en" sz="4300">
                <a:solidFill>
                  <a:srgbClr val="00FF00"/>
                </a:solidFill>
                <a:latin typeface="Cabin Sketch"/>
                <a:ea typeface="Cabin Sketch"/>
                <a:cs typeface="Cabin Sketch"/>
                <a:sym typeface="Cabin Sketch"/>
              </a:rPr>
              <a:t>we can reverse this trend.</a:t>
            </a:r>
            <a:endParaRPr b="1" sz="4300">
              <a:solidFill>
                <a:srgbClr val="00FF00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2325" y="286525"/>
            <a:ext cx="471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FFFF"/>
                </a:solidFill>
                <a:latin typeface="Cabin Sketch"/>
                <a:ea typeface="Cabin Sketch"/>
                <a:cs typeface="Cabin Sketch"/>
                <a:sym typeface="Cabin Sketch"/>
              </a:rPr>
              <a:t>Goal:</a:t>
            </a:r>
            <a:endParaRPr b="1" sz="4500">
              <a:solidFill>
                <a:srgbClr val="00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(safer) developer with longer timelines, more code, more RAM/Disk, and a time graph showing more latency" id="508" name="Google Shape;508;p53"/>
          <p:cNvPicPr preferRelativeResize="0"/>
          <p:nvPr/>
        </p:nvPicPr>
        <p:blipFill rotWithShape="1">
          <a:blip r:embed="rId3">
            <a:alphaModFix/>
          </a:blip>
          <a:srcRect b="7655" l="0" r="0" t="6426"/>
          <a:stretch/>
        </p:blipFill>
        <p:spPr>
          <a:xfrm>
            <a:off x="316888" y="0"/>
            <a:ext cx="8510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7363" y="2240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550" y="2195248"/>
            <a:ext cx="934415" cy="9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2229">
            <a:off x="3033300" y="2070975"/>
            <a:ext cx="578175" cy="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727" y="3454454"/>
            <a:ext cx="1231025" cy="12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626" y="4307502"/>
            <a:ext cx="452650" cy="4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18" name="Google Shape;518;p54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Spot The Bug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25" name="Google Shape;525;p55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5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660000"/>
                </a:highlight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highlight>
                  <a:srgbClr val="660000"/>
                </a:highlight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highlight>
                  <a:srgbClr val="66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highlight>
                <a:srgbClr val="66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32" name="Google Shape;532;p56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6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34" name="Google Shape;534;p56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39" name="Google Shape;539;p57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7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41" name="Google Shape;541;p57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57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48" name="Google Shape;548;p58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8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50" name="Google Shape;550;p58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58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58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57" name="Google Shape;557;p59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9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59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66" name="Google Shape;566;p60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0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68" name="Google Shape;568;p60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p60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2977300" y="16765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76" name="Google Shape;576;p61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78" name="Google Shape;578;p61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61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Google Shape;581;p61"/>
          <p:cNvSpPr txBox="1"/>
          <p:nvPr/>
        </p:nvSpPr>
        <p:spPr>
          <a:xfrm>
            <a:off x="2977300" y="16765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86" name="Google Shape;586;p62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62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62"/>
          <p:cNvSpPr txBox="1"/>
          <p:nvPr/>
        </p:nvSpPr>
        <p:spPr>
          <a:xfrm>
            <a:off x="2977300" y="16765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93" name="Google Shape;93;p18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596" name="Google Shape;596;p63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3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3"/>
          <p:cNvSpPr txBox="1"/>
          <p:nvPr/>
        </p:nvSpPr>
        <p:spPr>
          <a:xfrm>
            <a:off x="2977300" y="16765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06" name="Google Shape;606;p64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00" y="1389863"/>
            <a:ext cx="3403451" cy="2363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8" name="Google Shape;608;p64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13" name="Google Shape;613;p65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00" y="1389863"/>
            <a:ext cx="3403451" cy="23637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5" name="Google Shape;615;p65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20" name="Google Shape;620;p66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6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66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66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29" name="Google Shape;629;p67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7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67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7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38" name="Google Shape;638;p68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8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40" name="Google Shape;640;p68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68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68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68"/>
          <p:cNvSpPr txBox="1"/>
          <p:nvPr/>
        </p:nvSpPr>
        <p:spPr>
          <a:xfrm>
            <a:off x="2977300" y="32767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8"/>
          <p:cNvSpPr/>
          <p:nvPr/>
        </p:nvSpPr>
        <p:spPr>
          <a:xfrm>
            <a:off x="2891850" y="35066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49" name="Google Shape;649;p69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9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51" name="Google Shape;651;p69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69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69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69"/>
          <p:cNvSpPr txBox="1"/>
          <p:nvPr/>
        </p:nvSpPr>
        <p:spPr>
          <a:xfrm>
            <a:off x="2977300" y="32767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69"/>
          <p:cNvSpPr/>
          <p:nvPr/>
        </p:nvSpPr>
        <p:spPr>
          <a:xfrm>
            <a:off x="2891850" y="35066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60" name="Google Shape;660;p70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0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2" name="Google Shape;662;p70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70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70"/>
          <p:cNvSpPr txBox="1"/>
          <p:nvPr/>
        </p:nvSpPr>
        <p:spPr>
          <a:xfrm>
            <a:off x="2977300" y="32767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70"/>
          <p:cNvSpPr/>
          <p:nvPr/>
        </p:nvSpPr>
        <p:spPr>
          <a:xfrm>
            <a:off x="2891850" y="35066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71" name="Google Shape;671;p71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1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73" name="Google Shape;673;p71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71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71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71"/>
          <p:cNvSpPr txBox="1"/>
          <p:nvPr/>
        </p:nvSpPr>
        <p:spPr>
          <a:xfrm>
            <a:off x="2977300" y="32767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71"/>
          <p:cNvSpPr/>
          <p:nvPr/>
        </p:nvSpPr>
        <p:spPr>
          <a:xfrm>
            <a:off x="2891850" y="35066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71"/>
          <p:cNvSpPr txBox="1"/>
          <p:nvPr/>
        </p:nvSpPr>
        <p:spPr>
          <a:xfrm>
            <a:off x="949725" y="1303875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71"/>
          <p:cNvSpPr/>
          <p:nvPr/>
        </p:nvSpPr>
        <p:spPr>
          <a:xfrm>
            <a:off x="2935475" y="212880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71"/>
          <p:cNvSpPr txBox="1"/>
          <p:nvPr/>
        </p:nvSpPr>
        <p:spPr>
          <a:xfrm>
            <a:off x="3020925" y="194400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71"/>
          <p:cNvSpPr txBox="1"/>
          <p:nvPr/>
        </p:nvSpPr>
        <p:spPr>
          <a:xfrm>
            <a:off x="3020925" y="33078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71"/>
          <p:cNvSpPr/>
          <p:nvPr/>
        </p:nvSpPr>
        <p:spPr>
          <a:xfrm>
            <a:off x="2935475" y="35377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687" name="Google Shape;687;p72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2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89" name="Google Shape;689;p72"/>
          <p:cNvSpPr txBox="1"/>
          <p:nvPr/>
        </p:nvSpPr>
        <p:spPr>
          <a:xfrm>
            <a:off x="906100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72"/>
          <p:cNvSpPr/>
          <p:nvPr/>
        </p:nvSpPr>
        <p:spPr>
          <a:xfrm>
            <a:off x="2891850" y="208995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72"/>
          <p:cNvSpPr txBox="1"/>
          <p:nvPr/>
        </p:nvSpPr>
        <p:spPr>
          <a:xfrm>
            <a:off x="2977300" y="19051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2977300" y="32767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3" name="Google Shape;693;p72"/>
          <p:cNvSpPr/>
          <p:nvPr/>
        </p:nvSpPr>
        <p:spPr>
          <a:xfrm>
            <a:off x="2891850" y="35066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4" name="Google Shape;694;p72"/>
          <p:cNvSpPr txBox="1"/>
          <p:nvPr/>
        </p:nvSpPr>
        <p:spPr>
          <a:xfrm>
            <a:off x="949725" y="1303875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72"/>
          <p:cNvSpPr/>
          <p:nvPr/>
        </p:nvSpPr>
        <p:spPr>
          <a:xfrm>
            <a:off x="2935475" y="212880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6" name="Google Shape;696;p72"/>
          <p:cNvSpPr txBox="1"/>
          <p:nvPr/>
        </p:nvSpPr>
        <p:spPr>
          <a:xfrm>
            <a:off x="3020925" y="194400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p72"/>
          <p:cNvSpPr txBox="1"/>
          <p:nvPr/>
        </p:nvSpPr>
        <p:spPr>
          <a:xfrm>
            <a:off x="3020925" y="33078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72"/>
          <p:cNvSpPr/>
          <p:nvPr/>
        </p:nvSpPr>
        <p:spPr>
          <a:xfrm>
            <a:off x="2935475" y="35377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72"/>
          <p:cNvSpPr txBox="1"/>
          <p:nvPr/>
        </p:nvSpPr>
        <p:spPr>
          <a:xfrm>
            <a:off x="985575" y="13596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72"/>
          <p:cNvSpPr/>
          <p:nvPr/>
        </p:nvSpPr>
        <p:spPr>
          <a:xfrm>
            <a:off x="2971325" y="2184525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72"/>
          <p:cNvSpPr txBox="1"/>
          <p:nvPr/>
        </p:nvSpPr>
        <p:spPr>
          <a:xfrm>
            <a:off x="3056775" y="199972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72"/>
          <p:cNvSpPr txBox="1"/>
          <p:nvPr/>
        </p:nvSpPr>
        <p:spPr>
          <a:xfrm>
            <a:off x="3056775" y="336357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72"/>
          <p:cNvSpPr/>
          <p:nvPr/>
        </p:nvSpPr>
        <p:spPr>
          <a:xfrm>
            <a:off x="2971325" y="3593500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4" name="Google Shape;704;p72"/>
          <p:cNvSpPr txBox="1"/>
          <p:nvPr/>
        </p:nvSpPr>
        <p:spPr>
          <a:xfrm>
            <a:off x="1059950" y="1303875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72"/>
          <p:cNvSpPr/>
          <p:nvPr/>
        </p:nvSpPr>
        <p:spPr>
          <a:xfrm>
            <a:off x="3045700" y="212880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72"/>
          <p:cNvSpPr txBox="1"/>
          <p:nvPr/>
        </p:nvSpPr>
        <p:spPr>
          <a:xfrm>
            <a:off x="3131150" y="194400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72"/>
          <p:cNvSpPr txBox="1"/>
          <p:nvPr/>
        </p:nvSpPr>
        <p:spPr>
          <a:xfrm>
            <a:off x="3131150" y="33078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72"/>
          <p:cNvSpPr/>
          <p:nvPr/>
        </p:nvSpPr>
        <p:spPr>
          <a:xfrm>
            <a:off x="3045700" y="35377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72"/>
          <p:cNvSpPr txBox="1"/>
          <p:nvPr/>
        </p:nvSpPr>
        <p:spPr>
          <a:xfrm>
            <a:off x="1111325" y="1244700"/>
            <a:ext cx="1825800" cy="3783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field;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my_struct;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*x;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0x666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my_struct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*y;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malloc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x-&gt;field 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0x888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y-&gt;field != </a:t>
            </a:r>
            <a:r>
              <a:rPr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ERROR();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72"/>
          <p:cNvSpPr/>
          <p:nvPr/>
        </p:nvSpPr>
        <p:spPr>
          <a:xfrm>
            <a:off x="3097075" y="2069625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72"/>
          <p:cNvSpPr txBox="1"/>
          <p:nvPr/>
        </p:nvSpPr>
        <p:spPr>
          <a:xfrm>
            <a:off x="3182525" y="188482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3182525" y="324867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72"/>
          <p:cNvSpPr/>
          <p:nvPr/>
        </p:nvSpPr>
        <p:spPr>
          <a:xfrm>
            <a:off x="3097075" y="3478600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72"/>
          <p:cNvSpPr/>
          <p:nvPr/>
        </p:nvSpPr>
        <p:spPr>
          <a:xfrm>
            <a:off x="3134700" y="212880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72"/>
          <p:cNvSpPr txBox="1"/>
          <p:nvPr/>
        </p:nvSpPr>
        <p:spPr>
          <a:xfrm>
            <a:off x="3220150" y="194400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72"/>
          <p:cNvSpPr txBox="1"/>
          <p:nvPr/>
        </p:nvSpPr>
        <p:spPr>
          <a:xfrm>
            <a:off x="3220150" y="33078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72"/>
          <p:cNvSpPr/>
          <p:nvPr/>
        </p:nvSpPr>
        <p:spPr>
          <a:xfrm>
            <a:off x="3134700" y="35377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72"/>
          <p:cNvSpPr/>
          <p:nvPr/>
        </p:nvSpPr>
        <p:spPr>
          <a:xfrm>
            <a:off x="3186075" y="2184525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72"/>
          <p:cNvSpPr txBox="1"/>
          <p:nvPr/>
        </p:nvSpPr>
        <p:spPr>
          <a:xfrm>
            <a:off x="3271525" y="199972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72"/>
          <p:cNvSpPr txBox="1"/>
          <p:nvPr/>
        </p:nvSpPr>
        <p:spPr>
          <a:xfrm>
            <a:off x="3271525" y="336357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72"/>
          <p:cNvSpPr/>
          <p:nvPr/>
        </p:nvSpPr>
        <p:spPr>
          <a:xfrm>
            <a:off x="3186075" y="3593500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72"/>
          <p:cNvSpPr/>
          <p:nvPr/>
        </p:nvSpPr>
        <p:spPr>
          <a:xfrm>
            <a:off x="3268525" y="2128800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72"/>
          <p:cNvSpPr txBox="1"/>
          <p:nvPr/>
        </p:nvSpPr>
        <p:spPr>
          <a:xfrm>
            <a:off x="3353975" y="194400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72"/>
          <p:cNvSpPr txBox="1"/>
          <p:nvPr/>
        </p:nvSpPr>
        <p:spPr>
          <a:xfrm>
            <a:off x="3353975" y="3307850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72"/>
          <p:cNvSpPr/>
          <p:nvPr/>
        </p:nvSpPr>
        <p:spPr>
          <a:xfrm>
            <a:off x="3268525" y="3537775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72"/>
          <p:cNvSpPr/>
          <p:nvPr/>
        </p:nvSpPr>
        <p:spPr>
          <a:xfrm>
            <a:off x="3335450" y="2069625"/>
            <a:ext cx="1437300" cy="915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72"/>
          <p:cNvSpPr txBox="1"/>
          <p:nvPr/>
        </p:nvSpPr>
        <p:spPr>
          <a:xfrm>
            <a:off x="3420900" y="188482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x = 0x4000;</a:t>
            </a:r>
            <a:endParaRPr b="1" sz="12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72"/>
          <p:cNvSpPr txBox="1"/>
          <p:nvPr/>
        </p:nvSpPr>
        <p:spPr>
          <a:xfrm>
            <a:off x="3420900" y="3248675"/>
            <a:ext cx="109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y = 0x5000;</a:t>
            </a:r>
            <a:endParaRPr b="1" sz="12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72"/>
          <p:cNvSpPr/>
          <p:nvPr/>
        </p:nvSpPr>
        <p:spPr>
          <a:xfrm>
            <a:off x="3335450" y="3478600"/>
            <a:ext cx="1437300" cy="915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0x00: 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0x08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0x10</a:t>
            </a: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00 00 00 00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98" name="Google Shape;98;p19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9"/>
          <p:cNvGrpSpPr/>
          <p:nvPr/>
        </p:nvGrpSpPr>
        <p:grpSpPr>
          <a:xfrm>
            <a:off x="3245100" y="218075"/>
            <a:ext cx="1251000" cy="891300"/>
            <a:chOff x="492275" y="583850"/>
            <a:chExt cx="1251000" cy="891300"/>
          </a:xfrm>
        </p:grpSpPr>
        <p:sp>
          <p:nvSpPr>
            <p:cNvPr id="100" name="Google Shape;100;p19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$50,000</a:t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traw Man" id="734" name="Google Shape;734;p73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3"/>
          <p:cNvSpPr txBox="1"/>
          <p:nvPr>
            <p:ph idx="4294967295" type="title"/>
          </p:nvPr>
        </p:nvSpPr>
        <p:spPr>
          <a:xfrm>
            <a:off x="879525" y="384650"/>
            <a:ext cx="3783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After Free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736" name="Google Shape;73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50" y="1085850"/>
            <a:ext cx="79248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74"/>
          <p:cNvGrpSpPr/>
          <p:nvPr/>
        </p:nvGrpSpPr>
        <p:grpSpPr>
          <a:xfrm>
            <a:off x="2182800" y="2482350"/>
            <a:ext cx="4778400" cy="178800"/>
            <a:chOff x="2182800" y="2482350"/>
            <a:chExt cx="4778400" cy="178800"/>
          </a:xfrm>
        </p:grpSpPr>
        <p:sp>
          <p:nvSpPr>
            <p:cNvPr id="742" name="Google Shape;742;p74"/>
            <p:cNvSpPr/>
            <p:nvPr/>
          </p:nvSpPr>
          <p:spPr>
            <a:xfrm>
              <a:off x="2182800" y="2567250"/>
              <a:ext cx="4778400" cy="9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4"/>
            <p:cNvSpPr/>
            <p:nvPr/>
          </p:nvSpPr>
          <p:spPr>
            <a:xfrm>
              <a:off x="4482600" y="2482350"/>
              <a:ext cx="178800" cy="17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/>
          <p:nvPr/>
        </p:nvSpPr>
        <p:spPr>
          <a:xfrm>
            <a:off x="0" y="2093877"/>
            <a:ext cx="9143994" cy="9557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Is it worth it?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753" name="Google Shape;753;p76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5" y="1059050"/>
            <a:ext cx="3025400" cy="30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759" name="Google Shape;759;p77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5" y="1059050"/>
            <a:ext cx="3025400" cy="3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750" y="1609175"/>
            <a:ext cx="192514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766" name="Google Shape;766;p78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25" y="996230"/>
            <a:ext cx="3025400" cy="302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750" y="1609175"/>
            <a:ext cx="192514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773" name="Google Shape;773;p79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9"/>
          <p:cNvSpPr/>
          <p:nvPr/>
        </p:nvSpPr>
        <p:spPr>
          <a:xfrm>
            <a:off x="4944025" y="452726"/>
            <a:ext cx="3243406" cy="3742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How much</a:t>
            </a:r>
            <a:b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would you</a:t>
            </a:r>
            <a:b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spend to</a:t>
            </a:r>
            <a:b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Permanent Marker"/>
              </a:rPr>
              <a:t>respond?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man putting out a fire" id="779" name="Google Shape;779;p80"/>
          <p:cNvPicPr preferRelativeResize="0"/>
          <p:nvPr/>
        </p:nvPicPr>
        <p:blipFill rotWithShape="1">
          <a:blip r:embed="rId3">
            <a:alphaModFix/>
          </a:blip>
          <a:srcRect b="7504" l="0" r="0" t="6732"/>
          <a:stretch/>
        </p:blipFill>
        <p:spPr>
          <a:xfrm>
            <a:off x="309263" y="0"/>
            <a:ext cx="85254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55250" y="654425"/>
            <a:ext cx="3216000" cy="3216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80"/>
          <p:cNvCxnSpPr/>
          <p:nvPr/>
        </p:nvCxnSpPr>
        <p:spPr>
          <a:xfrm>
            <a:off x="4944025" y="3276600"/>
            <a:ext cx="32385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0"/>
          <p:cNvCxnSpPr/>
          <p:nvPr/>
        </p:nvCxnSpPr>
        <p:spPr>
          <a:xfrm>
            <a:off x="4944025" y="1295400"/>
            <a:ext cx="3238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0"/>
          <p:cNvCxnSpPr/>
          <p:nvPr/>
        </p:nvCxnSpPr>
        <p:spPr>
          <a:xfrm>
            <a:off x="4944025" y="1828800"/>
            <a:ext cx="323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784" name="Google Shape;784;p80"/>
          <p:cNvSpPr txBox="1"/>
          <p:nvPr/>
        </p:nvSpPr>
        <p:spPr>
          <a:xfrm>
            <a:off x="5611800" y="8123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D00"/>
                </a:solidFill>
              </a:rPr>
              <a:t>max spend</a:t>
            </a:r>
            <a:endParaRPr b="1" sz="1800">
              <a:solidFill>
                <a:srgbClr val="FF7D00"/>
              </a:solidFill>
            </a:endParaRPr>
          </a:p>
        </p:txBody>
      </p:sp>
      <p:sp>
        <p:nvSpPr>
          <p:cNvPr id="785" name="Google Shape;785;p80"/>
          <p:cNvSpPr txBox="1"/>
          <p:nvPr/>
        </p:nvSpPr>
        <p:spPr>
          <a:xfrm>
            <a:off x="5611800" y="32507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min spend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786" name="Google Shape;786;p80"/>
          <p:cNvSpPr txBox="1"/>
          <p:nvPr/>
        </p:nvSpPr>
        <p:spPr>
          <a:xfrm>
            <a:off x="5611800" y="18029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actual spend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 extinguisher and how much $ it costs" id="791" name="Google Shape;791;p81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1"/>
          <p:cNvSpPr/>
          <p:nvPr/>
        </p:nvSpPr>
        <p:spPr>
          <a:xfrm>
            <a:off x="831475" y="206200"/>
            <a:ext cx="7339800" cy="4717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/>
        </p:nvSpPr>
        <p:spPr>
          <a:xfrm>
            <a:off x="831475" y="329450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D00"/>
                </a:solidFill>
                <a:highlight>
                  <a:schemeClr val="dk1"/>
                </a:highlight>
              </a:rPr>
              <a:t>max spend</a:t>
            </a:r>
            <a:endParaRPr b="1" sz="1800">
              <a:solidFill>
                <a:srgbClr val="FF7D00"/>
              </a:solidFill>
              <a:highlight>
                <a:schemeClr val="dk1"/>
              </a:highlight>
            </a:endParaRPr>
          </a:p>
        </p:txBody>
      </p:sp>
      <p:sp>
        <p:nvSpPr>
          <p:cNvPr id="794" name="Google Shape;794;p81"/>
          <p:cNvSpPr txBox="1"/>
          <p:nvPr/>
        </p:nvSpPr>
        <p:spPr>
          <a:xfrm>
            <a:off x="755025" y="3410850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highlight>
                  <a:schemeClr val="dk1"/>
                </a:highlight>
              </a:rPr>
              <a:t>min spend</a:t>
            </a:r>
            <a:endParaRPr b="1" sz="1800">
              <a:solidFill>
                <a:srgbClr val="FFFF00"/>
              </a:solidFill>
              <a:highlight>
                <a:schemeClr val="dk1"/>
              </a:highlight>
            </a:endParaRPr>
          </a:p>
        </p:txBody>
      </p:sp>
      <p:sp>
        <p:nvSpPr>
          <p:cNvPr id="795" name="Google Shape;795;p81"/>
          <p:cNvSpPr txBox="1"/>
          <p:nvPr/>
        </p:nvSpPr>
        <p:spPr>
          <a:xfrm>
            <a:off x="831475" y="1870138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chemeClr val="dk1"/>
                </a:highlight>
              </a:rPr>
              <a:t>actual spend</a:t>
            </a:r>
            <a:endParaRPr b="1" sz="1800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2657925" y="329450"/>
            <a:ext cx="54126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Hypothetical maximum annual cost that could be justifiably paid for responding to incidents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97" name="Google Shape;797;p81"/>
          <p:cNvSpPr txBox="1"/>
          <p:nvPr/>
        </p:nvSpPr>
        <p:spPr>
          <a:xfrm>
            <a:off x="2657925" y="1870150"/>
            <a:ext cx="54126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Actual avera</a:t>
            </a: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ge </a:t>
            </a: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annual cost paid for past responses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98" name="Google Shape;798;p81"/>
          <p:cNvSpPr txBox="1"/>
          <p:nvPr/>
        </p:nvSpPr>
        <p:spPr>
          <a:xfrm>
            <a:off x="2657925" y="3410850"/>
            <a:ext cx="54126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Minimum cost that could be paid, if controls are in place and if they are effective (opportunity)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ire extinguisher and how much $ it costs" id="803" name="Google Shape;803;p82"/>
          <p:cNvPicPr preferRelativeResize="0"/>
          <p:nvPr/>
        </p:nvPicPr>
        <p:blipFill rotWithShape="1">
          <a:blip r:embed="rId3">
            <a:alphaModFix/>
          </a:blip>
          <a:srcRect b="7807" l="0" r="0" t="7049"/>
          <a:stretch/>
        </p:blipFill>
        <p:spPr>
          <a:xfrm>
            <a:off x="278600" y="0"/>
            <a:ext cx="85867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2"/>
          <p:cNvSpPr/>
          <p:nvPr/>
        </p:nvSpPr>
        <p:spPr>
          <a:xfrm>
            <a:off x="901755" y="217400"/>
            <a:ext cx="7299900" cy="47064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5" name="Google Shape;805;p82"/>
          <p:cNvCxnSpPr/>
          <p:nvPr/>
        </p:nvCxnSpPr>
        <p:spPr>
          <a:xfrm flipH="1" rot="10800000">
            <a:off x="865100" y="3108475"/>
            <a:ext cx="7306200" cy="313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82"/>
          <p:cNvCxnSpPr/>
          <p:nvPr/>
        </p:nvCxnSpPr>
        <p:spPr>
          <a:xfrm flipH="1" rot="10800000">
            <a:off x="853900" y="766475"/>
            <a:ext cx="7351200" cy="728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82"/>
          <p:cNvCxnSpPr/>
          <p:nvPr/>
        </p:nvCxnSpPr>
        <p:spPr>
          <a:xfrm flipH="1" rot="10800000">
            <a:off x="921125" y="1685425"/>
            <a:ext cx="7250100" cy="291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808" name="Google Shape;808;p82"/>
          <p:cNvSpPr txBox="1"/>
          <p:nvPr/>
        </p:nvSpPr>
        <p:spPr>
          <a:xfrm>
            <a:off x="6290900" y="3047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D00"/>
                </a:solidFill>
              </a:rPr>
              <a:t>max spend</a:t>
            </a:r>
            <a:endParaRPr b="1" sz="1800">
              <a:solidFill>
                <a:srgbClr val="FF7D00"/>
              </a:solidFill>
            </a:endParaRPr>
          </a:p>
        </p:txBody>
      </p:sp>
      <p:sp>
        <p:nvSpPr>
          <p:cNvPr id="809" name="Google Shape;809;p82"/>
          <p:cNvSpPr txBox="1"/>
          <p:nvPr/>
        </p:nvSpPr>
        <p:spPr>
          <a:xfrm>
            <a:off x="6290900" y="3129750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min spend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810" name="Google Shape;810;p82"/>
          <p:cNvSpPr txBox="1"/>
          <p:nvPr/>
        </p:nvSpPr>
        <p:spPr>
          <a:xfrm>
            <a:off x="6290900" y="11866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actual spend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107" name="Google Shape;107;p20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0"/>
          <p:cNvGrpSpPr/>
          <p:nvPr/>
        </p:nvGrpSpPr>
        <p:grpSpPr>
          <a:xfrm>
            <a:off x="3245100" y="218075"/>
            <a:ext cx="1251000" cy="891300"/>
            <a:chOff x="492275" y="583850"/>
            <a:chExt cx="1251000" cy="891300"/>
          </a:xfrm>
        </p:grpSpPr>
        <p:sp>
          <p:nvSpPr>
            <p:cNvPr id="109" name="Google Shape;109;p20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$50,000</a:t>
              </a:r>
              <a:endParaRPr/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6701125" y="329600"/>
            <a:ext cx="1251000" cy="891300"/>
            <a:chOff x="492275" y="583850"/>
            <a:chExt cx="1251000" cy="891300"/>
          </a:xfrm>
        </p:grpSpPr>
        <p:sp>
          <p:nvSpPr>
            <p:cNvPr id="113" name="Google Shape;113;p20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$55,000</a:t>
              </a: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met/SafetyVest preventing Fire Extinguishers, saving $" id="815" name="Google Shape;815;p83"/>
          <p:cNvPicPr preferRelativeResize="0"/>
          <p:nvPr/>
        </p:nvPicPr>
        <p:blipFill rotWithShape="1">
          <a:blip r:embed="rId3">
            <a:alphaModFix/>
          </a:blip>
          <a:srcRect b="7501" l="0" r="0" t="7348"/>
          <a:stretch/>
        </p:blipFill>
        <p:spPr>
          <a:xfrm>
            <a:off x="278625" y="0"/>
            <a:ext cx="8586741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6" name="Google Shape;816;p83"/>
          <p:cNvCxnSpPr/>
          <p:nvPr/>
        </p:nvCxnSpPr>
        <p:spPr>
          <a:xfrm flipH="1" rot="10800000">
            <a:off x="921125" y="1685425"/>
            <a:ext cx="7250100" cy="291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83"/>
          <p:cNvCxnSpPr/>
          <p:nvPr/>
        </p:nvCxnSpPr>
        <p:spPr>
          <a:xfrm flipH="1" rot="10800000">
            <a:off x="865100" y="3108475"/>
            <a:ext cx="7306200" cy="313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8" name="Google Shape;818;p83"/>
          <p:cNvSpPr/>
          <p:nvPr/>
        </p:nvSpPr>
        <p:spPr>
          <a:xfrm>
            <a:off x="901755" y="217400"/>
            <a:ext cx="7299900" cy="47064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9" name="Google Shape;819;p83"/>
          <p:cNvCxnSpPr/>
          <p:nvPr/>
        </p:nvCxnSpPr>
        <p:spPr>
          <a:xfrm>
            <a:off x="865100" y="3422275"/>
            <a:ext cx="7328700" cy="874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83"/>
          <p:cNvCxnSpPr/>
          <p:nvPr/>
        </p:nvCxnSpPr>
        <p:spPr>
          <a:xfrm flipH="1" rot="10800000">
            <a:off x="853900" y="766475"/>
            <a:ext cx="7351200" cy="728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83"/>
          <p:cNvCxnSpPr/>
          <p:nvPr/>
        </p:nvCxnSpPr>
        <p:spPr>
          <a:xfrm>
            <a:off x="921125" y="1976725"/>
            <a:ext cx="7284000" cy="1625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822" name="Google Shape;822;p83"/>
          <p:cNvSpPr txBox="1"/>
          <p:nvPr/>
        </p:nvSpPr>
        <p:spPr>
          <a:xfrm>
            <a:off x="6290900" y="30477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D00"/>
                </a:solidFill>
              </a:rPr>
              <a:t>max spend</a:t>
            </a:r>
            <a:endParaRPr b="1" sz="1800">
              <a:solidFill>
                <a:srgbClr val="FF7D00"/>
              </a:solidFill>
            </a:endParaRPr>
          </a:p>
        </p:txBody>
      </p:sp>
      <p:sp>
        <p:nvSpPr>
          <p:cNvPr id="823" name="Google Shape;823;p83"/>
          <p:cNvSpPr txBox="1"/>
          <p:nvPr/>
        </p:nvSpPr>
        <p:spPr>
          <a:xfrm>
            <a:off x="6290900" y="4348950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min spend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824" name="Google Shape;824;p83"/>
          <p:cNvSpPr txBox="1"/>
          <p:nvPr/>
        </p:nvSpPr>
        <p:spPr>
          <a:xfrm>
            <a:off x="6290900" y="3069225"/>
            <a:ext cx="1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actual spend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84"/>
          <p:cNvGraphicFramePr/>
          <p:nvPr/>
        </p:nvGraphicFramePr>
        <p:xfrm>
          <a:off x="438150" y="52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{1B32264D-2252-4D48-A46C-71D89AE62064}</a:tableStyleId>
              </a:tblPr>
              <a:tblGrid>
                <a:gridCol w="819150"/>
                <a:gridCol w="952500"/>
                <a:gridCol w="3810000"/>
                <a:gridCol w="1343025"/>
                <a:gridCol w="13430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Issue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First Exploited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Description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Exploit requires V8 Sandbox Bypass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Exploit requires JIT compilation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41490332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fast-path for JS property deletion in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40941600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Type confusion after promise resolution in combination with async stack traces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41482183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structural optimization in Turboshaft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41488920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UaF in Maglev during object creation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330760873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Out-of-bounds access in JS enum cache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330588502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parsing of Wasm Types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 Not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330759272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Unclear ownership of DOMArrayBuffer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330563095</a:t>
                      </a: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*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WebCodec ArrayBuffer UaF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N/A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323694592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Signature mismatch in specialized wasm-to-js wrappers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No˟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339458194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Wrong handling of Wasm Structs in JavaScript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340221135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handling of JS imports in Maglev-generated code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341663589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parsing of JavaScript code leads to type confusion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339736513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Wrong handling of Wasm Structs in JavaScript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85"/>
          <p:cNvGraphicFramePr/>
          <p:nvPr/>
        </p:nvGraphicFramePr>
        <p:xfrm>
          <a:off x="438150" y="52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{1B32264D-2252-4D48-A46C-71D89AE62064}</a:tableStyleId>
              </a:tblPr>
              <a:tblGrid>
                <a:gridCol w="819150"/>
                <a:gridCol w="952500"/>
                <a:gridCol w="3810000"/>
                <a:gridCol w="1343025"/>
                <a:gridCol w="13430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Issue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First Exploited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Description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Exploit requires V8 Sandbox Bypass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Exploit requires JIT compilation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41490332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b="1" sz="1100">
                        <a:solidFill>
                          <a:srgbClr val="FF00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fast-path for JS property deletion in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40941600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Type confusion after promise resolution in combination with async stack traces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41482183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structural optimization in Turboshaft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41488920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UaF in Maglev during object creation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330760873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Out-of-bounds access in JS enum cache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330588502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parsing of Wasm Types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 Not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330759272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Unclear ownership of DOMArrayBuffer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330563095</a:t>
                      </a: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*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Pwn2Own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WebCodec ArrayBuffer UaF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N/A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323694592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Signature mismatch in specialized wasm-to-js wrappers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No˟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FF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Probably</a:t>
                      </a:r>
                      <a:endParaRPr b="1" sz="1100">
                        <a:solidFill>
                          <a:srgbClr val="00FFFF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339458194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b="1" sz="1100">
                        <a:solidFill>
                          <a:srgbClr val="FF00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Wrong handling of Wasm Structs in JavaScript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340221135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b="1" sz="1100">
                        <a:solidFill>
                          <a:srgbClr val="FF00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handling of JS imports in Maglev-generated code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341663589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00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ITW</a:t>
                      </a:r>
                      <a:endParaRPr b="1" sz="1100">
                        <a:solidFill>
                          <a:srgbClr val="FF00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Incorrect parsing of JavaScript code leads to type confusion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339736513</a:t>
                      </a:r>
                      <a:endParaRPr sz="800" u="sng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V8CTF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Wrong handling of Wasm Structs in JavaScript runtime</a:t>
                      </a:r>
                      <a:endParaRPr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FF00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Yes</a:t>
                      </a:r>
                      <a:endParaRPr b="1" sz="1100">
                        <a:solidFill>
                          <a:srgbClr val="00FF00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Architects Daughter"/>
                          <a:ea typeface="Architects Daughter"/>
                          <a:cs typeface="Architects Daughter"/>
                          <a:sym typeface="Architects Daughter"/>
                        </a:rPr>
                        <a:t>No</a:t>
                      </a:r>
                      <a:endParaRPr b="1" sz="1100">
                        <a:solidFill>
                          <a:schemeClr val="lt1"/>
                        </a:solidFill>
                        <a:latin typeface="Architects Daughter"/>
                        <a:ea typeface="Architects Daughter"/>
                        <a:cs typeface="Architects Daughter"/>
                        <a:sym typeface="Architects Daugh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Unfortunately, the law hasn’t kept pace with technology, and this disconnect has created a significant public safety problem. </a:t>
            </a:r>
            <a:r>
              <a:rPr b="1" lang="en" sz="1400">
                <a:solidFill>
                  <a:schemeClr val="lt1"/>
                </a:solidFill>
              </a:rPr>
              <a:t>We call it “Going Dark,”</a:t>
            </a:r>
            <a:r>
              <a:rPr lang="en" sz="1000">
                <a:solidFill>
                  <a:schemeClr val="lt1"/>
                </a:solidFill>
              </a:rPr>
              <a:t> and what it means is this: Those charged with protecting our people aren’t always able to access the evidence we need to prosecute crime and prevent terrorism even with lawful authority.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 sz="1400">
                <a:solidFill>
                  <a:schemeClr val="lt1"/>
                </a:solidFill>
              </a:rPr>
              <a:t>We have the legal authority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b="1" lang="en" sz="1400">
                <a:solidFill>
                  <a:schemeClr val="lt1"/>
                </a:solidFill>
              </a:rPr>
              <a:t>to intercept and access communications and information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sz="1000">
                <a:solidFill>
                  <a:schemeClr val="lt1"/>
                </a:solidFill>
              </a:rPr>
              <a:t>pursuant to court order,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 sz="1400">
                <a:solidFill>
                  <a:schemeClr val="lt1"/>
                </a:solidFill>
              </a:rPr>
              <a:t>but we often lack the technical ability to do so</a:t>
            </a:r>
            <a:r>
              <a:rPr lang="en" sz="1400">
                <a:solidFill>
                  <a:schemeClr val="lt1"/>
                </a:solidFill>
              </a:rPr>
              <a:t>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40" name="Google Shape;840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Going Dark</a:t>
            </a:r>
            <a:endParaRPr sz="3600">
              <a:solidFill>
                <a:schemeClr val="l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41" name="Google Shape;8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650" y="717375"/>
            <a:ext cx="5719501" cy="37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6"/>
          <p:cNvSpPr txBox="1"/>
          <p:nvPr/>
        </p:nvSpPr>
        <p:spPr>
          <a:xfrm>
            <a:off x="8470450" y="4123125"/>
            <a:ext cx="54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NYtimes</a:t>
            </a:r>
            <a:endParaRPr sz="18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7" name="Google Shape;847;p87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87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87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87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87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87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87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87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87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87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87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87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87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87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87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87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87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87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87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87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87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87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87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87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87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87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87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87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7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87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87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87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87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87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87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87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87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87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87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87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87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87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87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87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87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87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87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87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5" name="Google Shape;89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897" name="Google Shape;8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3" name="Google Shape;903;p88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88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88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88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88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88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88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88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88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88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88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88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88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88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88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88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88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88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88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88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88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88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88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88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88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88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88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88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88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88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88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88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88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88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88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88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88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88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88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88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88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88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88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88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88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88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88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88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1" name="Google Shape;9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954" name="Google Shape;95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955" name="Google Shape;95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89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89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89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89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89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89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89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89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89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89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89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89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89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89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89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89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89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9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9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89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89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89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89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89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89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89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89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89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89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89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89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89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89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89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89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89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89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89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89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89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89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89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89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89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89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89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89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89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9" name="Google Shape;10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15" name="Google Shape;1015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16" name="Google Shape;101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17" name="Google Shape;1017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18" name="Google Shape;1018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90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90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90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90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90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90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90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90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90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90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90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90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90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90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90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90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90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90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90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90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90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90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90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90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90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90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90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90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90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90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90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90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90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90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90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90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90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90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90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90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90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90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90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90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90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90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90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90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2" name="Google Shape;10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73" name="Google Shape;107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79" name="Google Shape;10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80" name="Google Shape;108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81" name="Google Shape;108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82" name="Google Shape;108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083" name="Google Shape;1083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9" name="Google Shape;1089;p91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91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91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91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91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91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91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91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91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91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91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91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91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91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91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91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91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91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91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91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91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91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91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91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91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91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91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91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91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91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91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91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91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91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91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91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91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91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91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91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91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91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91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91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91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91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91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91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7" name="Google Shape;11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38" name="Google Shape;113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726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45" name="Google Shape;11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46" name="Google Shape;11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47" name="Google Shape;11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48" name="Google Shape;11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49" name="Google Shape;11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50" name="Google Shape;11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51" name="Google Shape;11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26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152" name="Google Shape;1152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8" name="Google Shape;1158;p92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92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92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92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92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92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92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92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92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92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92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92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92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92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92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92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92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92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92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92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92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92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92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92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92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92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92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92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92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92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92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92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92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92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92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92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92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92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92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92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92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92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92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92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92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92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92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92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6" name="Google Shape;12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07" name="Google Shape;120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726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9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15" name="Google Shape;12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17" name="Google Shape;12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18" name="Google Shape;121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19" name="Google Shape;121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0" name="Google Shape;12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1" name="Google Shape;12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2" name="Google Shape;12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3" name="Google Shape;12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26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4" name="Google Shape;122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63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225" name="Google Shape;1225;p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120" name="Google Shape;120;p21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1"/>
          <p:cNvGrpSpPr/>
          <p:nvPr/>
        </p:nvGrpSpPr>
        <p:grpSpPr>
          <a:xfrm>
            <a:off x="3245100" y="218075"/>
            <a:ext cx="1251000" cy="891300"/>
            <a:chOff x="492275" y="583850"/>
            <a:chExt cx="1251000" cy="891300"/>
          </a:xfrm>
        </p:grpSpPr>
        <p:sp>
          <p:nvSpPr>
            <p:cNvPr id="122" name="Google Shape;122;p21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$50,000</a:t>
              </a:r>
              <a:endParaRPr/>
            </a:p>
          </p:txBody>
        </p:sp>
      </p:grpSp>
      <p:grpSp>
        <p:nvGrpSpPr>
          <p:cNvPr id="125" name="Google Shape;125;p21"/>
          <p:cNvGrpSpPr/>
          <p:nvPr/>
        </p:nvGrpSpPr>
        <p:grpSpPr>
          <a:xfrm>
            <a:off x="6701125" y="329600"/>
            <a:ext cx="1251000" cy="891300"/>
            <a:chOff x="492275" y="583850"/>
            <a:chExt cx="1251000" cy="891300"/>
          </a:xfrm>
        </p:grpSpPr>
        <p:sp>
          <p:nvSpPr>
            <p:cNvPr id="126" name="Google Shape;126;p21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$55,000</a:t>
              </a:r>
              <a:endParaRPr/>
            </a:p>
          </p:txBody>
        </p:sp>
      </p:grpSp>
      <p:grpSp>
        <p:nvGrpSpPr>
          <p:cNvPr id="129" name="Google Shape;129;p21"/>
          <p:cNvGrpSpPr/>
          <p:nvPr/>
        </p:nvGrpSpPr>
        <p:grpSpPr>
          <a:xfrm>
            <a:off x="3394525" y="2493600"/>
            <a:ext cx="1251000" cy="891300"/>
            <a:chOff x="492275" y="583850"/>
            <a:chExt cx="1251000" cy="891300"/>
          </a:xfrm>
        </p:grpSpPr>
        <p:sp>
          <p:nvSpPr>
            <p:cNvPr id="130" name="Google Shape;130;p21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$49,000</a:t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93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93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93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93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93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93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93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93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93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93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93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93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93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93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93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93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93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93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93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93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93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93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93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93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93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93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93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93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93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93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93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93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93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93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93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93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93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93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93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93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93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93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93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93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93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93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93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93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9" name="Google Shape;12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13815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1280" name="Google Shape;128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2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726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975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30" y="1349175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26" y="2618894"/>
            <a:ext cx="1159645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30" y="3888612"/>
            <a:ext cx="1159642" cy="11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pic>
        <p:nvPicPr>
          <p:cNvPr id="1288" name="Google Shape;12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289" name="Google Shape;12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14139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1290" name="Google Shape;12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2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1291" name="Google Shape;129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1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1292" name="Google Shape;12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1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293" name="Google Shape;129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63" y="26095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1294" name="Google Shape;12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01" y="39048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1295" name="Google Shape;12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18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pic>
        <p:nvPicPr>
          <p:cNvPr id="1296" name="Google Shape;12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26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297" name="Google Shape;129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638" y="39372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pic>
        <p:nvPicPr>
          <p:cNvPr id="1298" name="Google Shape;1298;p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2344" y="186025"/>
            <a:ext cx="1094851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76" y="25771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04" name="Google Shape;1304;p94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306" name="Google Shape;1306;p94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4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12" name="Google Shape;1312;p95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95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457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sp>
        <p:nvSpPr>
          <p:cNvPr id="1315" name="Google Shape;1315;p95"/>
          <p:cNvSpPr/>
          <p:nvPr/>
        </p:nvSpPr>
        <p:spPr>
          <a:xfrm>
            <a:off x="449922" y="65830"/>
            <a:ext cx="8025725" cy="3647775"/>
          </a:xfrm>
          <a:custGeom>
            <a:rect b="b" l="l" r="r" t="t"/>
            <a:pathLst>
              <a:path extrusionOk="0" h="145911" w="321029">
                <a:moveTo>
                  <a:pt x="8539" y="145912"/>
                </a:moveTo>
                <a:cubicBezTo>
                  <a:pt x="13620" y="145404"/>
                  <a:pt x="19273" y="144145"/>
                  <a:pt x="22882" y="140533"/>
                </a:cubicBezTo>
                <a:cubicBezTo>
                  <a:pt x="26498" y="136915"/>
                  <a:pt x="25915" y="130255"/>
                  <a:pt x="24675" y="125293"/>
                </a:cubicBezTo>
                <a:cubicBezTo>
                  <a:pt x="22694" y="117363"/>
                  <a:pt x="9386" y="118525"/>
                  <a:pt x="3608" y="112743"/>
                </a:cubicBezTo>
                <a:cubicBezTo>
                  <a:pt x="-559" y="108573"/>
                  <a:pt x="-510" y="100982"/>
                  <a:pt x="919" y="95262"/>
                </a:cubicBezTo>
                <a:cubicBezTo>
                  <a:pt x="2977" y="87025"/>
                  <a:pt x="5649" y="77062"/>
                  <a:pt x="13021" y="72850"/>
                </a:cubicBezTo>
                <a:cubicBezTo>
                  <a:pt x="23116" y="67082"/>
                  <a:pt x="40723" y="68641"/>
                  <a:pt x="44397" y="57610"/>
                </a:cubicBezTo>
                <a:cubicBezTo>
                  <a:pt x="45984" y="52847"/>
                  <a:pt x="40303" y="44287"/>
                  <a:pt x="35433" y="45507"/>
                </a:cubicBezTo>
                <a:cubicBezTo>
                  <a:pt x="32710" y="46189"/>
                  <a:pt x="36296" y="53807"/>
                  <a:pt x="39019" y="53127"/>
                </a:cubicBezTo>
                <a:cubicBezTo>
                  <a:pt x="49039" y="50624"/>
                  <a:pt x="45358" y="33344"/>
                  <a:pt x="46639" y="23096"/>
                </a:cubicBezTo>
                <a:cubicBezTo>
                  <a:pt x="47785" y="13926"/>
                  <a:pt x="53265" y="2048"/>
                  <a:pt x="62327" y="236"/>
                </a:cubicBezTo>
                <a:cubicBezTo>
                  <a:pt x="67045" y="-707"/>
                  <a:pt x="73191" y="4006"/>
                  <a:pt x="73981" y="8752"/>
                </a:cubicBezTo>
                <a:cubicBezTo>
                  <a:pt x="75053" y="15186"/>
                  <a:pt x="74376" y="25549"/>
                  <a:pt x="80704" y="27130"/>
                </a:cubicBezTo>
                <a:cubicBezTo>
                  <a:pt x="89807" y="29405"/>
                  <a:pt x="88481" y="6260"/>
                  <a:pt x="97737" y="4718"/>
                </a:cubicBezTo>
                <a:cubicBezTo>
                  <a:pt x="103426" y="3770"/>
                  <a:pt x="104588" y="13998"/>
                  <a:pt x="108047" y="18613"/>
                </a:cubicBezTo>
                <a:cubicBezTo>
                  <a:pt x="110452" y="21821"/>
                  <a:pt x="114915" y="23020"/>
                  <a:pt x="118804" y="23992"/>
                </a:cubicBezTo>
                <a:cubicBezTo>
                  <a:pt x="128546" y="26426"/>
                  <a:pt x="129518" y="3679"/>
                  <a:pt x="139423" y="2029"/>
                </a:cubicBezTo>
                <a:cubicBezTo>
                  <a:pt x="143391" y="1368"/>
                  <a:pt x="147784" y="3666"/>
                  <a:pt x="150629" y="6511"/>
                </a:cubicBezTo>
                <a:cubicBezTo>
                  <a:pt x="154438" y="10320"/>
                  <a:pt x="152642" y="17545"/>
                  <a:pt x="156008" y="21751"/>
                </a:cubicBezTo>
                <a:cubicBezTo>
                  <a:pt x="158472" y="24831"/>
                  <a:pt x="162875" y="26033"/>
                  <a:pt x="166766" y="26682"/>
                </a:cubicBezTo>
                <a:cubicBezTo>
                  <a:pt x="179427" y="28795"/>
                  <a:pt x="183896" y="5141"/>
                  <a:pt x="196349" y="2029"/>
                </a:cubicBezTo>
                <a:cubicBezTo>
                  <a:pt x="202607" y="465"/>
                  <a:pt x="210419" y="2152"/>
                  <a:pt x="215175" y="6511"/>
                </a:cubicBezTo>
                <a:cubicBezTo>
                  <a:pt x="218575" y="9628"/>
                  <a:pt x="217740" y="15800"/>
                  <a:pt x="221002" y="19062"/>
                </a:cubicBezTo>
                <a:cubicBezTo>
                  <a:pt x="224168" y="22228"/>
                  <a:pt x="228761" y="23801"/>
                  <a:pt x="233104" y="24889"/>
                </a:cubicBezTo>
                <a:cubicBezTo>
                  <a:pt x="237778" y="26060"/>
                  <a:pt x="243139" y="25252"/>
                  <a:pt x="247448" y="23096"/>
                </a:cubicBezTo>
                <a:cubicBezTo>
                  <a:pt x="253249" y="20194"/>
                  <a:pt x="258120" y="12412"/>
                  <a:pt x="264481" y="13683"/>
                </a:cubicBezTo>
                <a:cubicBezTo>
                  <a:pt x="277651" y="16315"/>
                  <a:pt x="275252" y="39690"/>
                  <a:pt x="285996" y="47749"/>
                </a:cubicBezTo>
                <a:cubicBezTo>
                  <a:pt x="291882" y="52164"/>
                  <a:pt x="298290" y="39317"/>
                  <a:pt x="305270" y="36991"/>
                </a:cubicBezTo>
                <a:cubicBezTo>
                  <a:pt x="310697" y="35183"/>
                  <a:pt x="316261" y="42840"/>
                  <a:pt x="318269" y="48197"/>
                </a:cubicBezTo>
                <a:cubicBezTo>
                  <a:pt x="321629" y="57161"/>
                  <a:pt x="322668" y="69226"/>
                  <a:pt x="316924" y="76884"/>
                </a:cubicBezTo>
                <a:cubicBezTo>
                  <a:pt x="314854" y="79643"/>
                  <a:pt x="310410" y="79186"/>
                  <a:pt x="307063" y="80022"/>
                </a:cubicBezTo>
                <a:cubicBezTo>
                  <a:pt x="302837" y="81078"/>
                  <a:pt x="297959" y="83316"/>
                  <a:pt x="294064" y="81366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20" name="Google Shape;1320;p96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6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094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sp>
        <p:nvSpPr>
          <p:cNvPr id="1323" name="Google Shape;1323;p96"/>
          <p:cNvSpPr/>
          <p:nvPr/>
        </p:nvSpPr>
        <p:spPr>
          <a:xfrm>
            <a:off x="618575" y="1555054"/>
            <a:ext cx="6745925" cy="1360600"/>
          </a:xfrm>
          <a:custGeom>
            <a:rect b="b" l="l" r="r" t="t"/>
            <a:pathLst>
              <a:path extrusionOk="0" h="54424" w="269837">
                <a:moveTo>
                  <a:pt x="0" y="3868"/>
                </a:moveTo>
                <a:cubicBezTo>
                  <a:pt x="11359" y="3868"/>
                  <a:pt x="24978" y="-3845"/>
                  <a:pt x="34065" y="2971"/>
                </a:cubicBezTo>
                <a:cubicBezTo>
                  <a:pt x="41126" y="8268"/>
                  <a:pt x="40030" y="24935"/>
                  <a:pt x="48857" y="24935"/>
                </a:cubicBezTo>
                <a:cubicBezTo>
                  <a:pt x="58824" y="24935"/>
                  <a:pt x="59215" y="-2380"/>
                  <a:pt x="68131" y="2075"/>
                </a:cubicBezTo>
                <a:cubicBezTo>
                  <a:pt x="80624" y="8318"/>
                  <a:pt x="72962" y="36333"/>
                  <a:pt x="86509" y="39727"/>
                </a:cubicBezTo>
                <a:cubicBezTo>
                  <a:pt x="93821" y="41559"/>
                  <a:pt x="96330" y="28276"/>
                  <a:pt x="100853" y="22246"/>
                </a:cubicBezTo>
                <a:cubicBezTo>
                  <a:pt x="104816" y="16963"/>
                  <a:pt x="109936" y="10143"/>
                  <a:pt x="116541" y="10143"/>
                </a:cubicBezTo>
                <a:cubicBezTo>
                  <a:pt x="125834" y="10143"/>
                  <a:pt x="136361" y="3122"/>
                  <a:pt x="144331" y="7902"/>
                </a:cubicBezTo>
                <a:cubicBezTo>
                  <a:pt x="150580" y="11649"/>
                  <a:pt x="150894" y="20927"/>
                  <a:pt x="154641" y="27176"/>
                </a:cubicBezTo>
                <a:cubicBezTo>
                  <a:pt x="158160" y="33044"/>
                  <a:pt x="165484" y="36275"/>
                  <a:pt x="172122" y="37934"/>
                </a:cubicBezTo>
                <a:cubicBezTo>
                  <a:pt x="179134" y="39686"/>
                  <a:pt x="186434" y="32821"/>
                  <a:pt x="190948" y="27176"/>
                </a:cubicBezTo>
                <a:cubicBezTo>
                  <a:pt x="194514" y="22718"/>
                  <a:pt x="196893" y="14626"/>
                  <a:pt x="202602" y="14626"/>
                </a:cubicBezTo>
                <a:cubicBezTo>
                  <a:pt x="210286" y="14626"/>
                  <a:pt x="217785" y="19503"/>
                  <a:pt x="223221" y="24935"/>
                </a:cubicBezTo>
                <a:cubicBezTo>
                  <a:pt x="226129" y="27841"/>
                  <a:pt x="225729" y="32772"/>
                  <a:pt x="227255" y="36589"/>
                </a:cubicBezTo>
                <a:cubicBezTo>
                  <a:pt x="230124" y="43767"/>
                  <a:pt x="234995" y="52196"/>
                  <a:pt x="242495" y="54070"/>
                </a:cubicBezTo>
                <a:cubicBezTo>
                  <a:pt x="251483" y="56316"/>
                  <a:pt x="260313" y="45323"/>
                  <a:pt x="264458" y="37037"/>
                </a:cubicBezTo>
                <a:cubicBezTo>
                  <a:pt x="266075" y="33805"/>
                  <a:pt x="269837" y="31238"/>
                  <a:pt x="269837" y="27624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28" name="Google Shape;1328;p97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97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6" y="190345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sp>
        <p:nvSpPr>
          <p:cNvPr id="1331" name="Google Shape;1331;p97"/>
          <p:cNvSpPr/>
          <p:nvPr/>
        </p:nvSpPr>
        <p:spPr>
          <a:xfrm>
            <a:off x="1055600" y="2279275"/>
            <a:ext cx="7373150" cy="2843175"/>
          </a:xfrm>
          <a:custGeom>
            <a:rect b="b" l="l" r="r" t="t"/>
            <a:pathLst>
              <a:path extrusionOk="0" h="113727" w="294926">
                <a:moveTo>
                  <a:pt x="0" y="16585"/>
                </a:moveTo>
                <a:cubicBezTo>
                  <a:pt x="8778" y="23608"/>
                  <a:pt x="20022" y="27306"/>
                  <a:pt x="30928" y="30032"/>
                </a:cubicBezTo>
                <a:cubicBezTo>
                  <a:pt x="37940" y="31785"/>
                  <a:pt x="42742" y="39037"/>
                  <a:pt x="49754" y="40789"/>
                </a:cubicBezTo>
                <a:cubicBezTo>
                  <a:pt x="56779" y="42544"/>
                  <a:pt x="64804" y="37841"/>
                  <a:pt x="69924" y="32721"/>
                </a:cubicBezTo>
                <a:cubicBezTo>
                  <a:pt x="71333" y="31312"/>
                  <a:pt x="65756" y="30272"/>
                  <a:pt x="64097" y="31377"/>
                </a:cubicBezTo>
                <a:cubicBezTo>
                  <a:pt x="62155" y="32671"/>
                  <a:pt x="66246" y="36755"/>
                  <a:pt x="68580" y="36755"/>
                </a:cubicBezTo>
                <a:cubicBezTo>
                  <a:pt x="70528" y="36755"/>
                  <a:pt x="72886" y="33383"/>
                  <a:pt x="71717" y="31825"/>
                </a:cubicBezTo>
                <a:cubicBezTo>
                  <a:pt x="70093" y="29660"/>
                  <a:pt x="65562" y="29015"/>
                  <a:pt x="63649" y="30928"/>
                </a:cubicBezTo>
                <a:cubicBezTo>
                  <a:pt x="61258" y="33319"/>
                  <a:pt x="67541" y="38920"/>
                  <a:pt x="70821" y="38100"/>
                </a:cubicBezTo>
                <a:cubicBezTo>
                  <a:pt x="76657" y="36642"/>
                  <a:pt x="72612" y="25999"/>
                  <a:pt x="75303" y="20619"/>
                </a:cubicBezTo>
                <a:cubicBezTo>
                  <a:pt x="77354" y="16520"/>
                  <a:pt x="85061" y="19378"/>
                  <a:pt x="88302" y="16137"/>
                </a:cubicBezTo>
                <a:cubicBezTo>
                  <a:pt x="93756" y="10683"/>
                  <a:pt x="103647" y="2992"/>
                  <a:pt x="109817" y="7620"/>
                </a:cubicBezTo>
                <a:cubicBezTo>
                  <a:pt x="120953" y="15974"/>
                  <a:pt x="116052" y="34759"/>
                  <a:pt x="118782" y="48409"/>
                </a:cubicBezTo>
                <a:cubicBezTo>
                  <a:pt x="121522" y="62107"/>
                  <a:pt x="132812" y="72645"/>
                  <a:pt x="141194" y="83820"/>
                </a:cubicBezTo>
                <a:cubicBezTo>
                  <a:pt x="145854" y="90032"/>
                  <a:pt x="147359" y="98499"/>
                  <a:pt x="152848" y="103991"/>
                </a:cubicBezTo>
                <a:cubicBezTo>
                  <a:pt x="156018" y="107163"/>
                  <a:pt x="160490" y="108709"/>
                  <a:pt x="164502" y="110714"/>
                </a:cubicBezTo>
                <a:cubicBezTo>
                  <a:pt x="166378" y="111651"/>
                  <a:pt x="169294" y="112645"/>
                  <a:pt x="170777" y="111162"/>
                </a:cubicBezTo>
                <a:cubicBezTo>
                  <a:pt x="172806" y="109133"/>
                  <a:pt x="168183" y="103743"/>
                  <a:pt x="165399" y="104439"/>
                </a:cubicBezTo>
                <a:cubicBezTo>
                  <a:pt x="163365" y="104947"/>
                  <a:pt x="163272" y="109456"/>
                  <a:pt x="164950" y="110714"/>
                </a:cubicBezTo>
                <a:cubicBezTo>
                  <a:pt x="167219" y="112414"/>
                  <a:pt x="172462" y="110805"/>
                  <a:pt x="173019" y="108025"/>
                </a:cubicBezTo>
                <a:cubicBezTo>
                  <a:pt x="173538" y="105433"/>
                  <a:pt x="170205" y="101557"/>
                  <a:pt x="167640" y="102198"/>
                </a:cubicBezTo>
                <a:cubicBezTo>
                  <a:pt x="164511" y="102980"/>
                  <a:pt x="166752" y="112394"/>
                  <a:pt x="169881" y="111611"/>
                </a:cubicBezTo>
                <a:cubicBezTo>
                  <a:pt x="171534" y="111197"/>
                  <a:pt x="173300" y="109257"/>
                  <a:pt x="173019" y="107577"/>
                </a:cubicBezTo>
                <a:cubicBezTo>
                  <a:pt x="172600" y="105067"/>
                  <a:pt x="169228" y="101120"/>
                  <a:pt x="167192" y="102646"/>
                </a:cubicBezTo>
                <a:cubicBezTo>
                  <a:pt x="164559" y="104620"/>
                  <a:pt x="170221" y="109725"/>
                  <a:pt x="173467" y="110266"/>
                </a:cubicBezTo>
                <a:cubicBezTo>
                  <a:pt x="198375" y="114414"/>
                  <a:pt x="224458" y="115216"/>
                  <a:pt x="249219" y="110266"/>
                </a:cubicBezTo>
                <a:cubicBezTo>
                  <a:pt x="253177" y="109475"/>
                  <a:pt x="257362" y="111505"/>
                  <a:pt x="261321" y="110714"/>
                </a:cubicBezTo>
                <a:cubicBezTo>
                  <a:pt x="267664" y="109447"/>
                  <a:pt x="274320" y="106905"/>
                  <a:pt x="280595" y="108473"/>
                </a:cubicBezTo>
                <a:cubicBezTo>
                  <a:pt x="284408" y="109426"/>
                  <a:pt x="289892" y="113411"/>
                  <a:pt x="292249" y="110266"/>
                </a:cubicBezTo>
                <a:cubicBezTo>
                  <a:pt x="296999" y="103930"/>
                  <a:pt x="294169" y="94192"/>
                  <a:pt x="292249" y="86509"/>
                </a:cubicBezTo>
                <a:cubicBezTo>
                  <a:pt x="290456" y="79334"/>
                  <a:pt x="293550" y="70462"/>
                  <a:pt x="289112" y="64546"/>
                </a:cubicBezTo>
                <a:cubicBezTo>
                  <a:pt x="285663" y="59948"/>
                  <a:pt x="278470" y="59927"/>
                  <a:pt x="273872" y="56478"/>
                </a:cubicBezTo>
                <a:cubicBezTo>
                  <a:pt x="268766" y="52648"/>
                  <a:pt x="264813" y="46600"/>
                  <a:pt x="263562" y="40341"/>
                </a:cubicBezTo>
                <a:cubicBezTo>
                  <a:pt x="262236" y="33708"/>
                  <a:pt x="261744" y="25582"/>
                  <a:pt x="265803" y="20171"/>
                </a:cubicBezTo>
                <a:cubicBezTo>
                  <a:pt x="269410" y="15363"/>
                  <a:pt x="279138" y="15692"/>
                  <a:pt x="280595" y="9861"/>
                </a:cubicBezTo>
                <a:cubicBezTo>
                  <a:pt x="281602" y="5831"/>
                  <a:pt x="277129" y="0"/>
                  <a:pt x="272975" y="0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36" name="Google Shape;1336;p98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98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26" y="39911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sp>
        <p:nvSpPr>
          <p:cNvPr id="1339" name="Google Shape;1339;p98"/>
          <p:cNvSpPr/>
          <p:nvPr/>
        </p:nvSpPr>
        <p:spPr>
          <a:xfrm>
            <a:off x="898700" y="2380125"/>
            <a:ext cx="7650125" cy="2655800"/>
          </a:xfrm>
          <a:custGeom>
            <a:rect b="b" l="l" r="r" t="t"/>
            <a:pathLst>
              <a:path extrusionOk="0" h="106232" w="306005">
                <a:moveTo>
                  <a:pt x="0" y="95923"/>
                </a:moveTo>
                <a:cubicBezTo>
                  <a:pt x="4109" y="88390"/>
                  <a:pt x="7928" y="80004"/>
                  <a:pt x="14792" y="74855"/>
                </a:cubicBezTo>
                <a:cubicBezTo>
                  <a:pt x="18765" y="71875"/>
                  <a:pt x="24714" y="72089"/>
                  <a:pt x="29584" y="73063"/>
                </a:cubicBezTo>
                <a:cubicBezTo>
                  <a:pt x="36534" y="74452"/>
                  <a:pt x="34590" y="86357"/>
                  <a:pt x="36308" y="93233"/>
                </a:cubicBezTo>
                <a:cubicBezTo>
                  <a:pt x="37310" y="97242"/>
                  <a:pt x="40539" y="101112"/>
                  <a:pt x="44376" y="102646"/>
                </a:cubicBezTo>
                <a:cubicBezTo>
                  <a:pt x="51751" y="105595"/>
                  <a:pt x="61620" y="101539"/>
                  <a:pt x="67236" y="95923"/>
                </a:cubicBezTo>
                <a:cubicBezTo>
                  <a:pt x="70638" y="92521"/>
                  <a:pt x="69386" y="85400"/>
                  <a:pt x="73511" y="82924"/>
                </a:cubicBezTo>
                <a:cubicBezTo>
                  <a:pt x="77515" y="80521"/>
                  <a:pt x="82827" y="82046"/>
                  <a:pt x="87406" y="81131"/>
                </a:cubicBezTo>
                <a:cubicBezTo>
                  <a:pt x="89504" y="80712"/>
                  <a:pt x="91247" y="83026"/>
                  <a:pt x="93233" y="83820"/>
                </a:cubicBezTo>
                <a:cubicBezTo>
                  <a:pt x="105970" y="88913"/>
                  <a:pt x="114030" y="106232"/>
                  <a:pt x="127748" y="106232"/>
                </a:cubicBezTo>
                <a:cubicBezTo>
                  <a:pt x="131438" y="106232"/>
                  <a:pt x="134477" y="103093"/>
                  <a:pt x="138057" y="102198"/>
                </a:cubicBezTo>
                <a:cubicBezTo>
                  <a:pt x="139354" y="101874"/>
                  <a:pt x="140307" y="103991"/>
                  <a:pt x="141643" y="103991"/>
                </a:cubicBezTo>
                <a:cubicBezTo>
                  <a:pt x="145837" y="103991"/>
                  <a:pt x="150299" y="104651"/>
                  <a:pt x="154193" y="103094"/>
                </a:cubicBezTo>
                <a:cubicBezTo>
                  <a:pt x="159634" y="100919"/>
                  <a:pt x="158597" y="92194"/>
                  <a:pt x="160020" y="86510"/>
                </a:cubicBezTo>
                <a:cubicBezTo>
                  <a:pt x="160856" y="83173"/>
                  <a:pt x="165200" y="81517"/>
                  <a:pt x="168537" y="80683"/>
                </a:cubicBezTo>
                <a:cubicBezTo>
                  <a:pt x="178283" y="78248"/>
                  <a:pt x="186283" y="92337"/>
                  <a:pt x="196328" y="92337"/>
                </a:cubicBezTo>
                <a:cubicBezTo>
                  <a:pt x="202633" y="92337"/>
                  <a:pt x="207109" y="85590"/>
                  <a:pt x="211568" y="81131"/>
                </a:cubicBezTo>
                <a:cubicBezTo>
                  <a:pt x="212773" y="79926"/>
                  <a:pt x="214123" y="77148"/>
                  <a:pt x="215602" y="77993"/>
                </a:cubicBezTo>
                <a:cubicBezTo>
                  <a:pt x="223942" y="82758"/>
                  <a:pt x="234156" y="88251"/>
                  <a:pt x="243392" y="85613"/>
                </a:cubicBezTo>
                <a:cubicBezTo>
                  <a:pt x="246440" y="84743"/>
                  <a:pt x="247479" y="80648"/>
                  <a:pt x="250116" y="78890"/>
                </a:cubicBezTo>
                <a:cubicBezTo>
                  <a:pt x="251289" y="78108"/>
                  <a:pt x="252292" y="81131"/>
                  <a:pt x="253702" y="81131"/>
                </a:cubicBezTo>
                <a:cubicBezTo>
                  <a:pt x="256111" y="81131"/>
                  <a:pt x="257640" y="76961"/>
                  <a:pt x="259977" y="77545"/>
                </a:cubicBezTo>
                <a:cubicBezTo>
                  <a:pt x="263749" y="78487"/>
                  <a:pt x="268883" y="79847"/>
                  <a:pt x="271631" y="77097"/>
                </a:cubicBezTo>
                <a:cubicBezTo>
                  <a:pt x="275965" y="72760"/>
                  <a:pt x="281904" y="69342"/>
                  <a:pt x="284182" y="63650"/>
                </a:cubicBezTo>
                <a:cubicBezTo>
                  <a:pt x="285609" y="60084"/>
                  <a:pt x="284155" y="55160"/>
                  <a:pt x="286871" y="52444"/>
                </a:cubicBezTo>
                <a:cubicBezTo>
                  <a:pt x="292218" y="47097"/>
                  <a:pt x="301419" y="45311"/>
                  <a:pt x="304800" y="38548"/>
                </a:cubicBezTo>
                <a:cubicBezTo>
                  <a:pt x="307930" y="32289"/>
                  <a:pt x="304437" y="22750"/>
                  <a:pt x="298973" y="18378"/>
                </a:cubicBezTo>
                <a:cubicBezTo>
                  <a:pt x="291871" y="12696"/>
                  <a:pt x="282867" y="8137"/>
                  <a:pt x="278803" y="0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44" name="Google Shape;1344;p99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346" name="Google Shape;1346;p99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26" y="39911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sp>
        <p:nvSpPr>
          <p:cNvPr id="1348" name="Google Shape;1348;p99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349" name="Google Shape;1349;p99"/>
          <p:cNvSpPr/>
          <p:nvPr/>
        </p:nvSpPr>
        <p:spPr>
          <a:xfrm>
            <a:off x="898700" y="2380125"/>
            <a:ext cx="7650125" cy="2655800"/>
          </a:xfrm>
          <a:custGeom>
            <a:rect b="b" l="l" r="r" t="t"/>
            <a:pathLst>
              <a:path extrusionOk="0" h="106232" w="306005">
                <a:moveTo>
                  <a:pt x="0" y="95923"/>
                </a:moveTo>
                <a:cubicBezTo>
                  <a:pt x="4109" y="88390"/>
                  <a:pt x="7928" y="80004"/>
                  <a:pt x="14792" y="74855"/>
                </a:cubicBezTo>
                <a:cubicBezTo>
                  <a:pt x="18765" y="71875"/>
                  <a:pt x="24714" y="72089"/>
                  <a:pt x="29584" y="73063"/>
                </a:cubicBezTo>
                <a:cubicBezTo>
                  <a:pt x="36534" y="74452"/>
                  <a:pt x="34590" y="86357"/>
                  <a:pt x="36308" y="93233"/>
                </a:cubicBezTo>
                <a:cubicBezTo>
                  <a:pt x="37310" y="97242"/>
                  <a:pt x="40539" y="101112"/>
                  <a:pt x="44376" y="102646"/>
                </a:cubicBezTo>
                <a:cubicBezTo>
                  <a:pt x="51751" y="105595"/>
                  <a:pt x="61620" y="101539"/>
                  <a:pt x="67236" y="95923"/>
                </a:cubicBezTo>
                <a:cubicBezTo>
                  <a:pt x="70638" y="92521"/>
                  <a:pt x="69386" y="85400"/>
                  <a:pt x="73511" y="82924"/>
                </a:cubicBezTo>
                <a:cubicBezTo>
                  <a:pt x="77515" y="80521"/>
                  <a:pt x="82827" y="82046"/>
                  <a:pt x="87406" y="81131"/>
                </a:cubicBezTo>
                <a:cubicBezTo>
                  <a:pt x="89504" y="80712"/>
                  <a:pt x="91247" y="83026"/>
                  <a:pt x="93233" y="83820"/>
                </a:cubicBezTo>
                <a:cubicBezTo>
                  <a:pt x="105970" y="88913"/>
                  <a:pt x="114030" y="106232"/>
                  <a:pt x="127748" y="106232"/>
                </a:cubicBezTo>
                <a:cubicBezTo>
                  <a:pt x="131438" y="106232"/>
                  <a:pt x="134477" y="103093"/>
                  <a:pt x="138057" y="102198"/>
                </a:cubicBezTo>
                <a:cubicBezTo>
                  <a:pt x="139354" y="101874"/>
                  <a:pt x="140307" y="103991"/>
                  <a:pt x="141643" y="103991"/>
                </a:cubicBezTo>
                <a:cubicBezTo>
                  <a:pt x="145837" y="103991"/>
                  <a:pt x="150299" y="104651"/>
                  <a:pt x="154193" y="103094"/>
                </a:cubicBezTo>
                <a:cubicBezTo>
                  <a:pt x="159634" y="100919"/>
                  <a:pt x="158597" y="92194"/>
                  <a:pt x="160020" y="86510"/>
                </a:cubicBezTo>
                <a:cubicBezTo>
                  <a:pt x="160856" y="83173"/>
                  <a:pt x="165200" y="81517"/>
                  <a:pt x="168537" y="80683"/>
                </a:cubicBezTo>
                <a:cubicBezTo>
                  <a:pt x="178283" y="78248"/>
                  <a:pt x="186283" y="92337"/>
                  <a:pt x="196328" y="92337"/>
                </a:cubicBezTo>
                <a:cubicBezTo>
                  <a:pt x="202633" y="92337"/>
                  <a:pt x="207109" y="85590"/>
                  <a:pt x="211568" y="81131"/>
                </a:cubicBezTo>
                <a:cubicBezTo>
                  <a:pt x="212773" y="79926"/>
                  <a:pt x="214123" y="77148"/>
                  <a:pt x="215602" y="77993"/>
                </a:cubicBezTo>
                <a:cubicBezTo>
                  <a:pt x="223942" y="82758"/>
                  <a:pt x="234156" y="88251"/>
                  <a:pt x="243392" y="85613"/>
                </a:cubicBezTo>
                <a:cubicBezTo>
                  <a:pt x="246440" y="84743"/>
                  <a:pt x="247479" y="80648"/>
                  <a:pt x="250116" y="78890"/>
                </a:cubicBezTo>
                <a:cubicBezTo>
                  <a:pt x="251289" y="78108"/>
                  <a:pt x="252292" y="81131"/>
                  <a:pt x="253702" y="81131"/>
                </a:cubicBezTo>
                <a:cubicBezTo>
                  <a:pt x="256111" y="81131"/>
                  <a:pt x="257640" y="76961"/>
                  <a:pt x="259977" y="77545"/>
                </a:cubicBezTo>
                <a:cubicBezTo>
                  <a:pt x="263749" y="78487"/>
                  <a:pt x="268883" y="79847"/>
                  <a:pt x="271631" y="77097"/>
                </a:cubicBezTo>
                <a:cubicBezTo>
                  <a:pt x="275965" y="72760"/>
                  <a:pt x="281904" y="69342"/>
                  <a:pt x="284182" y="63650"/>
                </a:cubicBezTo>
                <a:cubicBezTo>
                  <a:pt x="285609" y="60084"/>
                  <a:pt x="284155" y="55160"/>
                  <a:pt x="286871" y="52444"/>
                </a:cubicBezTo>
                <a:cubicBezTo>
                  <a:pt x="292218" y="47097"/>
                  <a:pt x="301419" y="45311"/>
                  <a:pt x="304800" y="38548"/>
                </a:cubicBezTo>
                <a:cubicBezTo>
                  <a:pt x="307930" y="32289"/>
                  <a:pt x="304437" y="22750"/>
                  <a:pt x="298973" y="18378"/>
                </a:cubicBezTo>
                <a:cubicBezTo>
                  <a:pt x="291871" y="12696"/>
                  <a:pt x="282867" y="8137"/>
                  <a:pt x="278803" y="0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lgDashDot"/>
            <a:round/>
            <a:headEnd len="med" w="med" type="none"/>
            <a:tailEnd len="med" w="med" type="none"/>
          </a:ln>
        </p:spPr>
      </p:sp>
      <p:pic>
        <p:nvPicPr>
          <p:cNvPr id="1350" name="Google Shape;13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094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1351" name="Google Shape;135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6" y="190345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352" name="Google Shape;13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457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sp>
        <p:nvSpPr>
          <p:cNvPr id="1353" name="Google Shape;1353;p99"/>
          <p:cNvSpPr/>
          <p:nvPr/>
        </p:nvSpPr>
        <p:spPr>
          <a:xfrm>
            <a:off x="1055600" y="2279275"/>
            <a:ext cx="7373150" cy="2843175"/>
          </a:xfrm>
          <a:custGeom>
            <a:rect b="b" l="l" r="r" t="t"/>
            <a:pathLst>
              <a:path extrusionOk="0" h="113727" w="294926">
                <a:moveTo>
                  <a:pt x="0" y="16585"/>
                </a:moveTo>
                <a:cubicBezTo>
                  <a:pt x="8778" y="23608"/>
                  <a:pt x="20022" y="27306"/>
                  <a:pt x="30928" y="30032"/>
                </a:cubicBezTo>
                <a:cubicBezTo>
                  <a:pt x="37940" y="31785"/>
                  <a:pt x="42742" y="39037"/>
                  <a:pt x="49754" y="40789"/>
                </a:cubicBezTo>
                <a:cubicBezTo>
                  <a:pt x="56779" y="42544"/>
                  <a:pt x="64804" y="37841"/>
                  <a:pt x="69924" y="32721"/>
                </a:cubicBezTo>
                <a:cubicBezTo>
                  <a:pt x="71333" y="31312"/>
                  <a:pt x="65756" y="30272"/>
                  <a:pt x="64097" y="31377"/>
                </a:cubicBezTo>
                <a:cubicBezTo>
                  <a:pt x="62155" y="32671"/>
                  <a:pt x="66246" y="36755"/>
                  <a:pt x="68580" y="36755"/>
                </a:cubicBezTo>
                <a:cubicBezTo>
                  <a:pt x="70528" y="36755"/>
                  <a:pt x="72886" y="33383"/>
                  <a:pt x="71717" y="31825"/>
                </a:cubicBezTo>
                <a:cubicBezTo>
                  <a:pt x="70093" y="29660"/>
                  <a:pt x="65562" y="29015"/>
                  <a:pt x="63649" y="30928"/>
                </a:cubicBezTo>
                <a:cubicBezTo>
                  <a:pt x="61258" y="33319"/>
                  <a:pt x="67541" y="38920"/>
                  <a:pt x="70821" y="38100"/>
                </a:cubicBezTo>
                <a:cubicBezTo>
                  <a:pt x="76657" y="36642"/>
                  <a:pt x="72612" y="25999"/>
                  <a:pt x="75303" y="20619"/>
                </a:cubicBezTo>
                <a:cubicBezTo>
                  <a:pt x="77354" y="16520"/>
                  <a:pt x="85061" y="19378"/>
                  <a:pt x="88302" y="16137"/>
                </a:cubicBezTo>
                <a:cubicBezTo>
                  <a:pt x="93756" y="10683"/>
                  <a:pt x="103647" y="2992"/>
                  <a:pt x="109817" y="7620"/>
                </a:cubicBezTo>
                <a:cubicBezTo>
                  <a:pt x="120953" y="15974"/>
                  <a:pt x="116052" y="34759"/>
                  <a:pt x="118782" y="48409"/>
                </a:cubicBezTo>
                <a:cubicBezTo>
                  <a:pt x="121522" y="62107"/>
                  <a:pt x="132812" y="72645"/>
                  <a:pt x="141194" y="83820"/>
                </a:cubicBezTo>
                <a:cubicBezTo>
                  <a:pt x="145854" y="90032"/>
                  <a:pt x="147359" y="98499"/>
                  <a:pt x="152848" y="103991"/>
                </a:cubicBezTo>
                <a:cubicBezTo>
                  <a:pt x="156018" y="107163"/>
                  <a:pt x="160490" y="108709"/>
                  <a:pt x="164502" y="110714"/>
                </a:cubicBezTo>
                <a:cubicBezTo>
                  <a:pt x="166378" y="111651"/>
                  <a:pt x="169294" y="112645"/>
                  <a:pt x="170777" y="111162"/>
                </a:cubicBezTo>
                <a:cubicBezTo>
                  <a:pt x="172806" y="109133"/>
                  <a:pt x="168183" y="103743"/>
                  <a:pt x="165399" y="104439"/>
                </a:cubicBezTo>
                <a:cubicBezTo>
                  <a:pt x="163365" y="104947"/>
                  <a:pt x="163272" y="109456"/>
                  <a:pt x="164950" y="110714"/>
                </a:cubicBezTo>
                <a:cubicBezTo>
                  <a:pt x="167219" y="112414"/>
                  <a:pt x="172462" y="110805"/>
                  <a:pt x="173019" y="108025"/>
                </a:cubicBezTo>
                <a:cubicBezTo>
                  <a:pt x="173538" y="105433"/>
                  <a:pt x="170205" y="101557"/>
                  <a:pt x="167640" y="102198"/>
                </a:cubicBezTo>
                <a:cubicBezTo>
                  <a:pt x="164511" y="102980"/>
                  <a:pt x="166752" y="112394"/>
                  <a:pt x="169881" y="111611"/>
                </a:cubicBezTo>
                <a:cubicBezTo>
                  <a:pt x="171534" y="111197"/>
                  <a:pt x="173300" y="109257"/>
                  <a:pt x="173019" y="107577"/>
                </a:cubicBezTo>
                <a:cubicBezTo>
                  <a:pt x="172600" y="105067"/>
                  <a:pt x="169228" y="101120"/>
                  <a:pt x="167192" y="102646"/>
                </a:cubicBezTo>
                <a:cubicBezTo>
                  <a:pt x="164559" y="104620"/>
                  <a:pt x="170221" y="109725"/>
                  <a:pt x="173467" y="110266"/>
                </a:cubicBezTo>
                <a:cubicBezTo>
                  <a:pt x="198375" y="114414"/>
                  <a:pt x="224458" y="115216"/>
                  <a:pt x="249219" y="110266"/>
                </a:cubicBezTo>
                <a:cubicBezTo>
                  <a:pt x="253177" y="109475"/>
                  <a:pt x="257362" y="111505"/>
                  <a:pt x="261321" y="110714"/>
                </a:cubicBezTo>
                <a:cubicBezTo>
                  <a:pt x="267664" y="109447"/>
                  <a:pt x="274320" y="106905"/>
                  <a:pt x="280595" y="108473"/>
                </a:cubicBezTo>
                <a:cubicBezTo>
                  <a:pt x="284408" y="109426"/>
                  <a:pt x="289892" y="113411"/>
                  <a:pt x="292249" y="110266"/>
                </a:cubicBezTo>
                <a:cubicBezTo>
                  <a:pt x="296999" y="103930"/>
                  <a:pt x="294169" y="94192"/>
                  <a:pt x="292249" y="86509"/>
                </a:cubicBezTo>
                <a:cubicBezTo>
                  <a:pt x="290456" y="79334"/>
                  <a:pt x="293550" y="70462"/>
                  <a:pt x="289112" y="64546"/>
                </a:cubicBezTo>
                <a:cubicBezTo>
                  <a:pt x="285663" y="59948"/>
                  <a:pt x="278470" y="59927"/>
                  <a:pt x="273872" y="56478"/>
                </a:cubicBezTo>
                <a:cubicBezTo>
                  <a:pt x="268766" y="52648"/>
                  <a:pt x="264813" y="46600"/>
                  <a:pt x="263562" y="40341"/>
                </a:cubicBezTo>
                <a:cubicBezTo>
                  <a:pt x="262236" y="33708"/>
                  <a:pt x="261744" y="25582"/>
                  <a:pt x="265803" y="20171"/>
                </a:cubicBezTo>
                <a:cubicBezTo>
                  <a:pt x="269410" y="15363"/>
                  <a:pt x="279138" y="15692"/>
                  <a:pt x="280595" y="9861"/>
                </a:cubicBezTo>
                <a:cubicBezTo>
                  <a:pt x="281602" y="5831"/>
                  <a:pt x="277129" y="0"/>
                  <a:pt x="272975" y="0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354" name="Google Shape;1354;p99"/>
          <p:cNvSpPr/>
          <p:nvPr/>
        </p:nvSpPr>
        <p:spPr>
          <a:xfrm>
            <a:off x="449922" y="65830"/>
            <a:ext cx="8025725" cy="3647775"/>
          </a:xfrm>
          <a:custGeom>
            <a:rect b="b" l="l" r="r" t="t"/>
            <a:pathLst>
              <a:path extrusionOk="0" h="145911" w="321029">
                <a:moveTo>
                  <a:pt x="8539" y="145912"/>
                </a:moveTo>
                <a:cubicBezTo>
                  <a:pt x="13620" y="145404"/>
                  <a:pt x="19273" y="144145"/>
                  <a:pt x="22882" y="140533"/>
                </a:cubicBezTo>
                <a:cubicBezTo>
                  <a:pt x="26498" y="136915"/>
                  <a:pt x="25915" y="130255"/>
                  <a:pt x="24675" y="125293"/>
                </a:cubicBezTo>
                <a:cubicBezTo>
                  <a:pt x="22694" y="117363"/>
                  <a:pt x="9386" y="118525"/>
                  <a:pt x="3608" y="112743"/>
                </a:cubicBezTo>
                <a:cubicBezTo>
                  <a:pt x="-559" y="108573"/>
                  <a:pt x="-510" y="100982"/>
                  <a:pt x="919" y="95262"/>
                </a:cubicBezTo>
                <a:cubicBezTo>
                  <a:pt x="2977" y="87025"/>
                  <a:pt x="5649" y="77062"/>
                  <a:pt x="13021" y="72850"/>
                </a:cubicBezTo>
                <a:cubicBezTo>
                  <a:pt x="23116" y="67082"/>
                  <a:pt x="40723" y="68641"/>
                  <a:pt x="44397" y="57610"/>
                </a:cubicBezTo>
                <a:cubicBezTo>
                  <a:pt x="45984" y="52847"/>
                  <a:pt x="40303" y="44287"/>
                  <a:pt x="35433" y="45507"/>
                </a:cubicBezTo>
                <a:cubicBezTo>
                  <a:pt x="32710" y="46189"/>
                  <a:pt x="36296" y="53807"/>
                  <a:pt x="39019" y="53127"/>
                </a:cubicBezTo>
                <a:cubicBezTo>
                  <a:pt x="49039" y="50624"/>
                  <a:pt x="45358" y="33344"/>
                  <a:pt x="46639" y="23096"/>
                </a:cubicBezTo>
                <a:cubicBezTo>
                  <a:pt x="47785" y="13926"/>
                  <a:pt x="53265" y="2048"/>
                  <a:pt x="62327" y="236"/>
                </a:cubicBezTo>
                <a:cubicBezTo>
                  <a:pt x="67045" y="-707"/>
                  <a:pt x="73191" y="4006"/>
                  <a:pt x="73981" y="8752"/>
                </a:cubicBezTo>
                <a:cubicBezTo>
                  <a:pt x="75053" y="15186"/>
                  <a:pt x="74376" y="25549"/>
                  <a:pt x="80704" y="27130"/>
                </a:cubicBezTo>
                <a:cubicBezTo>
                  <a:pt x="89807" y="29405"/>
                  <a:pt x="88481" y="6260"/>
                  <a:pt x="97737" y="4718"/>
                </a:cubicBezTo>
                <a:cubicBezTo>
                  <a:pt x="103426" y="3770"/>
                  <a:pt x="104588" y="13998"/>
                  <a:pt x="108047" y="18613"/>
                </a:cubicBezTo>
                <a:cubicBezTo>
                  <a:pt x="110452" y="21821"/>
                  <a:pt x="114915" y="23020"/>
                  <a:pt x="118804" y="23992"/>
                </a:cubicBezTo>
                <a:cubicBezTo>
                  <a:pt x="128546" y="26426"/>
                  <a:pt x="129518" y="3679"/>
                  <a:pt x="139423" y="2029"/>
                </a:cubicBezTo>
                <a:cubicBezTo>
                  <a:pt x="143391" y="1368"/>
                  <a:pt x="147784" y="3666"/>
                  <a:pt x="150629" y="6511"/>
                </a:cubicBezTo>
                <a:cubicBezTo>
                  <a:pt x="154438" y="10320"/>
                  <a:pt x="152642" y="17545"/>
                  <a:pt x="156008" y="21751"/>
                </a:cubicBezTo>
                <a:cubicBezTo>
                  <a:pt x="158472" y="24831"/>
                  <a:pt x="162875" y="26033"/>
                  <a:pt x="166766" y="26682"/>
                </a:cubicBezTo>
                <a:cubicBezTo>
                  <a:pt x="179427" y="28795"/>
                  <a:pt x="183896" y="5141"/>
                  <a:pt x="196349" y="2029"/>
                </a:cubicBezTo>
                <a:cubicBezTo>
                  <a:pt x="202607" y="465"/>
                  <a:pt x="210419" y="2152"/>
                  <a:pt x="215175" y="6511"/>
                </a:cubicBezTo>
                <a:cubicBezTo>
                  <a:pt x="218575" y="9628"/>
                  <a:pt x="217740" y="15800"/>
                  <a:pt x="221002" y="19062"/>
                </a:cubicBezTo>
                <a:cubicBezTo>
                  <a:pt x="224168" y="22228"/>
                  <a:pt x="228761" y="23801"/>
                  <a:pt x="233104" y="24889"/>
                </a:cubicBezTo>
                <a:cubicBezTo>
                  <a:pt x="237778" y="26060"/>
                  <a:pt x="243139" y="25252"/>
                  <a:pt x="247448" y="23096"/>
                </a:cubicBezTo>
                <a:cubicBezTo>
                  <a:pt x="253249" y="20194"/>
                  <a:pt x="258120" y="12412"/>
                  <a:pt x="264481" y="13683"/>
                </a:cubicBezTo>
                <a:cubicBezTo>
                  <a:pt x="277651" y="16315"/>
                  <a:pt x="275252" y="39690"/>
                  <a:pt x="285996" y="47749"/>
                </a:cubicBezTo>
                <a:cubicBezTo>
                  <a:pt x="291882" y="52164"/>
                  <a:pt x="298290" y="39317"/>
                  <a:pt x="305270" y="36991"/>
                </a:cubicBezTo>
                <a:cubicBezTo>
                  <a:pt x="310697" y="35183"/>
                  <a:pt x="316261" y="42840"/>
                  <a:pt x="318269" y="48197"/>
                </a:cubicBezTo>
                <a:cubicBezTo>
                  <a:pt x="321629" y="57161"/>
                  <a:pt x="322668" y="69226"/>
                  <a:pt x="316924" y="76884"/>
                </a:cubicBezTo>
                <a:cubicBezTo>
                  <a:pt x="314854" y="79643"/>
                  <a:pt x="310410" y="79186"/>
                  <a:pt x="307063" y="80022"/>
                </a:cubicBezTo>
                <a:cubicBezTo>
                  <a:pt x="302837" y="81078"/>
                  <a:pt x="297959" y="83316"/>
                  <a:pt x="294064" y="81366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355" name="Google Shape;1355;p99"/>
          <p:cNvSpPr/>
          <p:nvPr/>
        </p:nvSpPr>
        <p:spPr>
          <a:xfrm>
            <a:off x="618575" y="1555054"/>
            <a:ext cx="6745925" cy="1360600"/>
          </a:xfrm>
          <a:custGeom>
            <a:rect b="b" l="l" r="r" t="t"/>
            <a:pathLst>
              <a:path extrusionOk="0" h="54424" w="269837">
                <a:moveTo>
                  <a:pt x="0" y="3868"/>
                </a:moveTo>
                <a:cubicBezTo>
                  <a:pt x="11359" y="3868"/>
                  <a:pt x="24978" y="-3845"/>
                  <a:pt x="34065" y="2971"/>
                </a:cubicBezTo>
                <a:cubicBezTo>
                  <a:pt x="41126" y="8268"/>
                  <a:pt x="40030" y="24935"/>
                  <a:pt x="48857" y="24935"/>
                </a:cubicBezTo>
                <a:cubicBezTo>
                  <a:pt x="58824" y="24935"/>
                  <a:pt x="59215" y="-2380"/>
                  <a:pt x="68131" y="2075"/>
                </a:cubicBezTo>
                <a:cubicBezTo>
                  <a:pt x="80624" y="8318"/>
                  <a:pt x="72962" y="36333"/>
                  <a:pt x="86509" y="39727"/>
                </a:cubicBezTo>
                <a:cubicBezTo>
                  <a:pt x="93821" y="41559"/>
                  <a:pt x="96330" y="28276"/>
                  <a:pt x="100853" y="22246"/>
                </a:cubicBezTo>
                <a:cubicBezTo>
                  <a:pt x="104816" y="16963"/>
                  <a:pt x="109936" y="10143"/>
                  <a:pt x="116541" y="10143"/>
                </a:cubicBezTo>
                <a:cubicBezTo>
                  <a:pt x="125834" y="10143"/>
                  <a:pt x="136361" y="3122"/>
                  <a:pt x="144331" y="7902"/>
                </a:cubicBezTo>
                <a:cubicBezTo>
                  <a:pt x="150580" y="11649"/>
                  <a:pt x="150894" y="20927"/>
                  <a:pt x="154641" y="27176"/>
                </a:cubicBezTo>
                <a:cubicBezTo>
                  <a:pt x="158160" y="33044"/>
                  <a:pt x="165484" y="36275"/>
                  <a:pt x="172122" y="37934"/>
                </a:cubicBezTo>
                <a:cubicBezTo>
                  <a:pt x="179134" y="39686"/>
                  <a:pt x="186434" y="32821"/>
                  <a:pt x="190948" y="27176"/>
                </a:cubicBezTo>
                <a:cubicBezTo>
                  <a:pt x="194514" y="22718"/>
                  <a:pt x="196893" y="14626"/>
                  <a:pt x="202602" y="14626"/>
                </a:cubicBezTo>
                <a:cubicBezTo>
                  <a:pt x="210286" y="14626"/>
                  <a:pt x="217785" y="19503"/>
                  <a:pt x="223221" y="24935"/>
                </a:cubicBezTo>
                <a:cubicBezTo>
                  <a:pt x="226129" y="27841"/>
                  <a:pt x="225729" y="32772"/>
                  <a:pt x="227255" y="36589"/>
                </a:cubicBezTo>
                <a:cubicBezTo>
                  <a:pt x="230124" y="43767"/>
                  <a:pt x="234995" y="52196"/>
                  <a:pt x="242495" y="54070"/>
                </a:cubicBezTo>
                <a:cubicBezTo>
                  <a:pt x="251483" y="56316"/>
                  <a:pt x="260313" y="45323"/>
                  <a:pt x="264458" y="37037"/>
                </a:cubicBezTo>
                <a:cubicBezTo>
                  <a:pt x="266075" y="33805"/>
                  <a:pt x="269837" y="31238"/>
                  <a:pt x="269837" y="27624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lg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60" name="Google Shape;1360;p100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00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100"/>
          <p:cNvGrpSpPr/>
          <p:nvPr/>
        </p:nvGrpSpPr>
        <p:grpSpPr>
          <a:xfrm>
            <a:off x="271200" y="1535700"/>
            <a:ext cx="1027301" cy="1094950"/>
            <a:chOff x="271200" y="1535700"/>
            <a:chExt cx="1027301" cy="1094950"/>
          </a:xfrm>
        </p:grpSpPr>
        <p:sp>
          <p:nvSpPr>
            <p:cNvPr id="1363" name="Google Shape;1363;p100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4" name="Google Shape;136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365" name="Google Shape;1365;p100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70" name="Google Shape;1370;p101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01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101"/>
          <p:cNvGrpSpPr/>
          <p:nvPr/>
        </p:nvGrpSpPr>
        <p:grpSpPr>
          <a:xfrm>
            <a:off x="2310675" y="2024275"/>
            <a:ext cx="1027301" cy="1094950"/>
            <a:chOff x="271200" y="1535700"/>
            <a:chExt cx="1027301" cy="1094950"/>
          </a:xfrm>
        </p:grpSpPr>
        <p:sp>
          <p:nvSpPr>
            <p:cNvPr id="1373" name="Google Shape;1373;p101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4" name="Google Shape;1374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375" name="Google Shape;1375;p101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80" name="Google Shape;1380;p102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02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102"/>
          <p:cNvGrpSpPr/>
          <p:nvPr/>
        </p:nvGrpSpPr>
        <p:grpSpPr>
          <a:xfrm>
            <a:off x="3789850" y="2024275"/>
            <a:ext cx="1027301" cy="1094950"/>
            <a:chOff x="271200" y="1535700"/>
            <a:chExt cx="1027301" cy="1094950"/>
          </a:xfrm>
        </p:grpSpPr>
        <p:sp>
          <p:nvSpPr>
            <p:cNvPr id="1383" name="Google Shape;1383;p102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4" name="Google Shape;1384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385" name="Google Shape;1385;p102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with cars and cars with bugs" id="137" name="Google Shape;137;p22"/>
          <p:cNvPicPr preferRelativeResize="0"/>
          <p:nvPr/>
        </p:nvPicPr>
        <p:blipFill rotWithShape="1">
          <a:blip r:embed="rId3">
            <a:alphaModFix/>
          </a:blip>
          <a:srcRect b="7659" l="0" r="0" t="7045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2"/>
          <p:cNvGrpSpPr/>
          <p:nvPr/>
        </p:nvGrpSpPr>
        <p:grpSpPr>
          <a:xfrm>
            <a:off x="3245100" y="218075"/>
            <a:ext cx="1251000" cy="891300"/>
            <a:chOff x="492275" y="583850"/>
            <a:chExt cx="1251000" cy="891300"/>
          </a:xfrm>
        </p:grpSpPr>
        <p:sp>
          <p:nvSpPr>
            <p:cNvPr id="139" name="Google Shape;139;p22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$50,000</a:t>
              </a:r>
              <a:endParaRPr/>
            </a:p>
          </p:txBody>
        </p:sp>
      </p:grpSp>
      <p:grpSp>
        <p:nvGrpSpPr>
          <p:cNvPr id="142" name="Google Shape;142;p22"/>
          <p:cNvGrpSpPr/>
          <p:nvPr/>
        </p:nvGrpSpPr>
        <p:grpSpPr>
          <a:xfrm>
            <a:off x="6701125" y="329600"/>
            <a:ext cx="1251000" cy="891300"/>
            <a:chOff x="492275" y="583850"/>
            <a:chExt cx="1251000" cy="891300"/>
          </a:xfrm>
        </p:grpSpPr>
        <p:sp>
          <p:nvSpPr>
            <p:cNvPr id="143" name="Google Shape;143;p22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$55,000</a:t>
              </a:r>
              <a:endParaRPr/>
            </a:p>
          </p:txBody>
        </p:sp>
      </p:grpSp>
      <p:grpSp>
        <p:nvGrpSpPr>
          <p:cNvPr id="146" name="Google Shape;146;p22"/>
          <p:cNvGrpSpPr/>
          <p:nvPr/>
        </p:nvGrpSpPr>
        <p:grpSpPr>
          <a:xfrm>
            <a:off x="3394525" y="2493600"/>
            <a:ext cx="1251000" cy="891300"/>
            <a:chOff x="492275" y="583850"/>
            <a:chExt cx="1251000" cy="891300"/>
          </a:xfrm>
        </p:grpSpPr>
        <p:sp>
          <p:nvSpPr>
            <p:cNvPr id="147" name="Google Shape;147;p22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$49,000</a:t>
              </a:r>
              <a:endParaRPr/>
            </a:p>
          </p:txBody>
        </p:sp>
      </p:grpSp>
      <p:grpSp>
        <p:nvGrpSpPr>
          <p:cNvPr id="150" name="Google Shape;150;p22"/>
          <p:cNvGrpSpPr/>
          <p:nvPr/>
        </p:nvGrpSpPr>
        <p:grpSpPr>
          <a:xfrm>
            <a:off x="6752400" y="2376150"/>
            <a:ext cx="1251000" cy="891300"/>
            <a:chOff x="492275" y="583850"/>
            <a:chExt cx="1251000" cy="891300"/>
          </a:xfrm>
        </p:grpSpPr>
        <p:sp>
          <p:nvSpPr>
            <p:cNvPr id="151" name="Google Shape;151;p22"/>
            <p:cNvSpPr/>
            <p:nvPr/>
          </p:nvSpPr>
          <p:spPr>
            <a:xfrm>
              <a:off x="492275" y="583850"/>
              <a:ext cx="1251000" cy="8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492275" y="583850"/>
              <a:ext cx="1251000" cy="531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FOR SALE</a:t>
              </a:r>
              <a:endParaRPr sz="2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533150" y="1115375"/>
              <a:ext cx="11694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390" name="Google Shape;1390;p103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03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103"/>
          <p:cNvGrpSpPr/>
          <p:nvPr/>
        </p:nvGrpSpPr>
        <p:grpSpPr>
          <a:xfrm>
            <a:off x="5325050" y="1285275"/>
            <a:ext cx="1027301" cy="1094950"/>
            <a:chOff x="271200" y="1535700"/>
            <a:chExt cx="1027301" cy="1094950"/>
          </a:xfrm>
        </p:grpSpPr>
        <p:sp>
          <p:nvSpPr>
            <p:cNvPr id="1393" name="Google Shape;1393;p103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4" name="Google Shape;1394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395" name="Google Shape;1395;p103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396" name="Google Shape;139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012" y="2024246"/>
            <a:ext cx="10949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401" name="Google Shape;1401;p104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04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104"/>
          <p:cNvGrpSpPr/>
          <p:nvPr/>
        </p:nvGrpSpPr>
        <p:grpSpPr>
          <a:xfrm>
            <a:off x="6378400" y="1128375"/>
            <a:ext cx="1027301" cy="1094950"/>
            <a:chOff x="271200" y="1535700"/>
            <a:chExt cx="1027301" cy="1094950"/>
          </a:xfrm>
        </p:grpSpPr>
        <p:sp>
          <p:nvSpPr>
            <p:cNvPr id="1404" name="Google Shape;1404;p104"/>
            <p:cNvSpPr/>
            <p:nvPr/>
          </p:nvSpPr>
          <p:spPr>
            <a:xfrm>
              <a:off x="271200" y="1535700"/>
              <a:ext cx="1012200" cy="1094700"/>
            </a:xfrm>
            <a:prstGeom prst="rect">
              <a:avLst/>
            </a:prstGeom>
            <a:solidFill>
              <a:srgbClr val="010101">
                <a:alpha val="49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5" name="Google Shape;1405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326" y="1535800"/>
              <a:ext cx="1012175" cy="109485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>
                <a:schemeClr val="lt1"/>
              </a:outerShdw>
            </a:effectLst>
          </p:spPr>
        </p:pic>
      </p:grpSp>
      <p:sp>
        <p:nvSpPr>
          <p:cNvPr id="1406" name="Google Shape;1406;p104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407" name="Google Shape;140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638" y="1268063"/>
            <a:ext cx="1027300" cy="10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412" name="Google Shape;1412;p105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05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5"/>
          <p:cNvSpPr/>
          <p:nvPr/>
        </p:nvSpPr>
        <p:spPr>
          <a:xfrm>
            <a:off x="943525" y="1835946"/>
            <a:ext cx="6398575" cy="919100"/>
          </a:xfrm>
          <a:custGeom>
            <a:rect b="b" l="l" r="r" t="t"/>
            <a:pathLst>
              <a:path extrusionOk="0" h="36764" w="255943">
                <a:moveTo>
                  <a:pt x="0" y="18630"/>
                </a:moveTo>
                <a:cubicBezTo>
                  <a:pt x="5080" y="17883"/>
                  <a:pt x="17257" y="11159"/>
                  <a:pt x="30480" y="14147"/>
                </a:cubicBezTo>
                <a:cubicBezTo>
                  <a:pt x="43703" y="17135"/>
                  <a:pt x="67310" y="34916"/>
                  <a:pt x="79338" y="36559"/>
                </a:cubicBezTo>
                <a:cubicBezTo>
                  <a:pt x="91366" y="38203"/>
                  <a:pt x="95101" y="24232"/>
                  <a:pt x="102646" y="24008"/>
                </a:cubicBezTo>
                <a:cubicBezTo>
                  <a:pt x="110191" y="23784"/>
                  <a:pt x="112209" y="35588"/>
                  <a:pt x="124610" y="35214"/>
                </a:cubicBezTo>
                <a:cubicBezTo>
                  <a:pt x="137011" y="34841"/>
                  <a:pt x="166370" y="26847"/>
                  <a:pt x="177053" y="21767"/>
                </a:cubicBezTo>
                <a:cubicBezTo>
                  <a:pt x="187736" y="16687"/>
                  <a:pt x="179443" y="8320"/>
                  <a:pt x="188707" y="4734"/>
                </a:cubicBezTo>
                <a:cubicBezTo>
                  <a:pt x="197971" y="1148"/>
                  <a:pt x="221429" y="-570"/>
                  <a:pt x="232635" y="252"/>
                </a:cubicBezTo>
                <a:cubicBezTo>
                  <a:pt x="243841" y="1074"/>
                  <a:pt x="252058" y="8096"/>
                  <a:pt x="255943" y="966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sp>
      <p:pic>
        <p:nvPicPr>
          <p:cNvPr id="1415" name="Google Shape;14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913" y="916838"/>
            <a:ext cx="919100" cy="9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two soldiers (vikings) and a forest leading to a treasure and how the two soldiers take somewhat different paths" id="1420" name="Google Shape;1420;p106"/>
          <p:cNvPicPr preferRelativeResize="0"/>
          <p:nvPr/>
        </p:nvPicPr>
        <p:blipFill rotWithShape="1">
          <a:blip r:embed="rId3">
            <a:alphaModFix/>
          </a:blip>
          <a:srcRect b="7505" l="0" r="0" t="7198"/>
          <a:stretch/>
        </p:blipFill>
        <p:spPr>
          <a:xfrm>
            <a:off x="286313" y="0"/>
            <a:ext cx="85713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6" y="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9900"/>
            </a:outerShdw>
          </a:effectLst>
        </p:spPr>
      </p:pic>
      <p:sp>
        <p:nvSpPr>
          <p:cNvPr id="1422" name="Google Shape;1422;p106"/>
          <p:cNvSpPr/>
          <p:nvPr/>
        </p:nvSpPr>
        <p:spPr>
          <a:xfrm>
            <a:off x="7308475" y="1786225"/>
            <a:ext cx="594000" cy="594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26" y="399110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00FF"/>
            </a:outerShdw>
          </a:effectLst>
        </p:spPr>
      </p:pic>
      <p:sp>
        <p:nvSpPr>
          <p:cNvPr id="1424" name="Google Shape;1424;p106"/>
          <p:cNvSpPr/>
          <p:nvPr/>
        </p:nvSpPr>
        <p:spPr>
          <a:xfrm>
            <a:off x="1750350" y="167817"/>
            <a:ext cx="6629350" cy="1979325"/>
          </a:xfrm>
          <a:custGeom>
            <a:rect b="b" l="l" r="r" t="t"/>
            <a:pathLst>
              <a:path extrusionOk="0" h="79173" w="265174">
                <a:moveTo>
                  <a:pt x="0" y="18567"/>
                </a:moveTo>
                <a:cubicBezTo>
                  <a:pt x="3781" y="14789"/>
                  <a:pt x="10068" y="8188"/>
                  <a:pt x="14344" y="11396"/>
                </a:cubicBezTo>
                <a:cubicBezTo>
                  <a:pt x="19429" y="15210"/>
                  <a:pt x="17401" y="27980"/>
                  <a:pt x="23757" y="27980"/>
                </a:cubicBezTo>
                <a:cubicBezTo>
                  <a:pt x="33501" y="27980"/>
                  <a:pt x="31337" y="6588"/>
                  <a:pt x="40790" y="4224"/>
                </a:cubicBezTo>
                <a:cubicBezTo>
                  <a:pt x="46329" y="2839"/>
                  <a:pt x="53785" y="-1604"/>
                  <a:pt x="57823" y="2431"/>
                </a:cubicBezTo>
                <a:cubicBezTo>
                  <a:pt x="60131" y="4738"/>
                  <a:pt x="57798" y="13655"/>
                  <a:pt x="60512" y="11844"/>
                </a:cubicBezTo>
                <a:cubicBezTo>
                  <a:pt x="62752" y="10349"/>
                  <a:pt x="62493" y="6121"/>
                  <a:pt x="64994" y="5120"/>
                </a:cubicBezTo>
                <a:cubicBezTo>
                  <a:pt x="66966" y="4331"/>
                  <a:pt x="67842" y="8739"/>
                  <a:pt x="69925" y="9155"/>
                </a:cubicBezTo>
                <a:cubicBezTo>
                  <a:pt x="72534" y="9676"/>
                  <a:pt x="73619" y="4869"/>
                  <a:pt x="76200" y="4224"/>
                </a:cubicBezTo>
                <a:cubicBezTo>
                  <a:pt x="78056" y="3760"/>
                  <a:pt x="77930" y="9170"/>
                  <a:pt x="79786" y="8706"/>
                </a:cubicBezTo>
                <a:cubicBezTo>
                  <a:pt x="85306" y="7327"/>
                  <a:pt x="89058" y="-1190"/>
                  <a:pt x="94578" y="190"/>
                </a:cubicBezTo>
                <a:cubicBezTo>
                  <a:pt x="98202" y="1096"/>
                  <a:pt x="96046" y="7606"/>
                  <a:pt x="97716" y="10947"/>
                </a:cubicBezTo>
                <a:cubicBezTo>
                  <a:pt x="101034" y="17587"/>
                  <a:pt x="107944" y="21803"/>
                  <a:pt x="112059" y="27980"/>
                </a:cubicBezTo>
                <a:cubicBezTo>
                  <a:pt x="113559" y="30232"/>
                  <a:pt x="111043" y="34134"/>
                  <a:pt x="112956" y="36049"/>
                </a:cubicBezTo>
                <a:cubicBezTo>
                  <a:pt x="116236" y="39333"/>
                  <a:pt x="122246" y="34576"/>
                  <a:pt x="126851" y="35152"/>
                </a:cubicBezTo>
                <a:cubicBezTo>
                  <a:pt x="134869" y="36154"/>
                  <a:pt x="143216" y="38456"/>
                  <a:pt x="151056" y="36497"/>
                </a:cubicBezTo>
                <a:cubicBezTo>
                  <a:pt x="154274" y="35693"/>
                  <a:pt x="157689" y="31647"/>
                  <a:pt x="156883" y="28429"/>
                </a:cubicBezTo>
                <a:cubicBezTo>
                  <a:pt x="156163" y="25552"/>
                  <a:pt x="153036" y="23321"/>
                  <a:pt x="150159" y="22602"/>
                </a:cubicBezTo>
                <a:cubicBezTo>
                  <a:pt x="144126" y="21095"/>
                  <a:pt x="131188" y="28385"/>
                  <a:pt x="134919" y="33359"/>
                </a:cubicBezTo>
                <a:cubicBezTo>
                  <a:pt x="138133" y="37643"/>
                  <a:pt x="145924" y="30871"/>
                  <a:pt x="149711" y="27084"/>
                </a:cubicBezTo>
                <a:cubicBezTo>
                  <a:pt x="155627" y="21168"/>
                  <a:pt x="166695" y="29112"/>
                  <a:pt x="174812" y="27084"/>
                </a:cubicBezTo>
                <a:cubicBezTo>
                  <a:pt x="184859" y="24574"/>
                  <a:pt x="187069" y="7598"/>
                  <a:pt x="197224" y="5569"/>
                </a:cubicBezTo>
                <a:cubicBezTo>
                  <a:pt x="207924" y="3431"/>
                  <a:pt x="219359" y="2027"/>
                  <a:pt x="229945" y="4672"/>
                </a:cubicBezTo>
                <a:cubicBezTo>
                  <a:pt x="237294" y="6508"/>
                  <a:pt x="246553" y="5143"/>
                  <a:pt x="251909" y="10499"/>
                </a:cubicBezTo>
                <a:cubicBezTo>
                  <a:pt x="259296" y="17886"/>
                  <a:pt x="258334" y="30397"/>
                  <a:pt x="260873" y="40531"/>
                </a:cubicBezTo>
                <a:cubicBezTo>
                  <a:pt x="263927" y="52719"/>
                  <a:pt x="269533" y="71211"/>
                  <a:pt x="259080" y="78183"/>
                </a:cubicBezTo>
                <a:cubicBezTo>
                  <a:pt x="254837" y="81013"/>
                  <a:pt x="248940" y="76838"/>
                  <a:pt x="243840" y="76838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425" name="Google Shape;1425;p106"/>
          <p:cNvSpPr/>
          <p:nvPr/>
        </p:nvSpPr>
        <p:spPr>
          <a:xfrm>
            <a:off x="898700" y="2380125"/>
            <a:ext cx="7650125" cy="2655800"/>
          </a:xfrm>
          <a:custGeom>
            <a:rect b="b" l="l" r="r" t="t"/>
            <a:pathLst>
              <a:path extrusionOk="0" h="106232" w="306005">
                <a:moveTo>
                  <a:pt x="0" y="95923"/>
                </a:moveTo>
                <a:cubicBezTo>
                  <a:pt x="4109" y="88390"/>
                  <a:pt x="7928" y="80004"/>
                  <a:pt x="14792" y="74855"/>
                </a:cubicBezTo>
                <a:cubicBezTo>
                  <a:pt x="18765" y="71875"/>
                  <a:pt x="24714" y="72089"/>
                  <a:pt x="29584" y="73063"/>
                </a:cubicBezTo>
                <a:cubicBezTo>
                  <a:pt x="36534" y="74452"/>
                  <a:pt x="34590" y="86357"/>
                  <a:pt x="36308" y="93233"/>
                </a:cubicBezTo>
                <a:cubicBezTo>
                  <a:pt x="37310" y="97242"/>
                  <a:pt x="40539" y="101112"/>
                  <a:pt x="44376" y="102646"/>
                </a:cubicBezTo>
                <a:cubicBezTo>
                  <a:pt x="51751" y="105595"/>
                  <a:pt x="61620" y="101539"/>
                  <a:pt x="67236" y="95923"/>
                </a:cubicBezTo>
                <a:cubicBezTo>
                  <a:pt x="70638" y="92521"/>
                  <a:pt x="69386" y="85400"/>
                  <a:pt x="73511" y="82924"/>
                </a:cubicBezTo>
                <a:cubicBezTo>
                  <a:pt x="77515" y="80521"/>
                  <a:pt x="82827" y="82046"/>
                  <a:pt x="87406" y="81131"/>
                </a:cubicBezTo>
                <a:cubicBezTo>
                  <a:pt x="89504" y="80712"/>
                  <a:pt x="91247" y="83026"/>
                  <a:pt x="93233" y="83820"/>
                </a:cubicBezTo>
                <a:cubicBezTo>
                  <a:pt x="105970" y="88913"/>
                  <a:pt x="114030" y="106232"/>
                  <a:pt x="127748" y="106232"/>
                </a:cubicBezTo>
                <a:cubicBezTo>
                  <a:pt x="131438" y="106232"/>
                  <a:pt x="134477" y="103093"/>
                  <a:pt x="138057" y="102198"/>
                </a:cubicBezTo>
                <a:cubicBezTo>
                  <a:pt x="139354" y="101874"/>
                  <a:pt x="140307" y="103991"/>
                  <a:pt x="141643" y="103991"/>
                </a:cubicBezTo>
                <a:cubicBezTo>
                  <a:pt x="145837" y="103991"/>
                  <a:pt x="150299" y="104651"/>
                  <a:pt x="154193" y="103094"/>
                </a:cubicBezTo>
                <a:cubicBezTo>
                  <a:pt x="159634" y="100919"/>
                  <a:pt x="158597" y="92194"/>
                  <a:pt x="160020" y="86510"/>
                </a:cubicBezTo>
                <a:cubicBezTo>
                  <a:pt x="160856" y="83173"/>
                  <a:pt x="165200" y="81517"/>
                  <a:pt x="168537" y="80683"/>
                </a:cubicBezTo>
                <a:cubicBezTo>
                  <a:pt x="178283" y="78248"/>
                  <a:pt x="186283" y="92337"/>
                  <a:pt x="196328" y="92337"/>
                </a:cubicBezTo>
                <a:cubicBezTo>
                  <a:pt x="202633" y="92337"/>
                  <a:pt x="207109" y="85590"/>
                  <a:pt x="211568" y="81131"/>
                </a:cubicBezTo>
                <a:cubicBezTo>
                  <a:pt x="212773" y="79926"/>
                  <a:pt x="214123" y="77148"/>
                  <a:pt x="215602" y="77993"/>
                </a:cubicBezTo>
                <a:cubicBezTo>
                  <a:pt x="223942" y="82758"/>
                  <a:pt x="234156" y="88251"/>
                  <a:pt x="243392" y="85613"/>
                </a:cubicBezTo>
                <a:cubicBezTo>
                  <a:pt x="246440" y="84743"/>
                  <a:pt x="247479" y="80648"/>
                  <a:pt x="250116" y="78890"/>
                </a:cubicBezTo>
                <a:cubicBezTo>
                  <a:pt x="251289" y="78108"/>
                  <a:pt x="252292" y="81131"/>
                  <a:pt x="253702" y="81131"/>
                </a:cubicBezTo>
                <a:cubicBezTo>
                  <a:pt x="256111" y="81131"/>
                  <a:pt x="257640" y="76961"/>
                  <a:pt x="259977" y="77545"/>
                </a:cubicBezTo>
                <a:cubicBezTo>
                  <a:pt x="263749" y="78487"/>
                  <a:pt x="268883" y="79847"/>
                  <a:pt x="271631" y="77097"/>
                </a:cubicBezTo>
                <a:cubicBezTo>
                  <a:pt x="275965" y="72760"/>
                  <a:pt x="281904" y="69342"/>
                  <a:pt x="284182" y="63650"/>
                </a:cubicBezTo>
                <a:cubicBezTo>
                  <a:pt x="285609" y="60084"/>
                  <a:pt x="284155" y="55160"/>
                  <a:pt x="286871" y="52444"/>
                </a:cubicBezTo>
                <a:cubicBezTo>
                  <a:pt x="292218" y="47097"/>
                  <a:pt x="301419" y="45311"/>
                  <a:pt x="304800" y="38548"/>
                </a:cubicBezTo>
                <a:cubicBezTo>
                  <a:pt x="307930" y="32289"/>
                  <a:pt x="304437" y="22750"/>
                  <a:pt x="298973" y="18378"/>
                </a:cubicBezTo>
                <a:cubicBezTo>
                  <a:pt x="291871" y="12696"/>
                  <a:pt x="282867" y="8137"/>
                  <a:pt x="278803" y="0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lgDashDot"/>
            <a:round/>
            <a:headEnd len="med" w="med" type="none"/>
            <a:tailEnd len="med" w="med" type="none"/>
          </a:ln>
        </p:spPr>
      </p:sp>
      <p:pic>
        <p:nvPicPr>
          <p:cNvPr id="1426" name="Google Shape;142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0947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FFFF00"/>
            </a:outerShdw>
          </a:effectLst>
        </p:spPr>
      </p:pic>
      <p:pic>
        <p:nvPicPr>
          <p:cNvPr id="1427" name="Google Shape;142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6" y="1903450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FF"/>
            </a:outerShdw>
          </a:effectLst>
        </p:spPr>
      </p:pic>
      <p:pic>
        <p:nvPicPr>
          <p:cNvPr id="1428" name="Google Shape;142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45725"/>
            <a:ext cx="1012175" cy="10948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FF00"/>
            </a:outerShdw>
          </a:effectLst>
        </p:spPr>
      </p:pic>
      <p:sp>
        <p:nvSpPr>
          <p:cNvPr id="1429" name="Google Shape;1429;p106"/>
          <p:cNvSpPr/>
          <p:nvPr/>
        </p:nvSpPr>
        <p:spPr>
          <a:xfrm>
            <a:off x="1055600" y="2279275"/>
            <a:ext cx="7373150" cy="2843175"/>
          </a:xfrm>
          <a:custGeom>
            <a:rect b="b" l="l" r="r" t="t"/>
            <a:pathLst>
              <a:path extrusionOk="0" h="113727" w="294926">
                <a:moveTo>
                  <a:pt x="0" y="16585"/>
                </a:moveTo>
                <a:cubicBezTo>
                  <a:pt x="8778" y="23608"/>
                  <a:pt x="20022" y="27306"/>
                  <a:pt x="30928" y="30032"/>
                </a:cubicBezTo>
                <a:cubicBezTo>
                  <a:pt x="37940" y="31785"/>
                  <a:pt x="42742" y="39037"/>
                  <a:pt x="49754" y="40789"/>
                </a:cubicBezTo>
                <a:cubicBezTo>
                  <a:pt x="56779" y="42544"/>
                  <a:pt x="64804" y="37841"/>
                  <a:pt x="69924" y="32721"/>
                </a:cubicBezTo>
                <a:cubicBezTo>
                  <a:pt x="71333" y="31312"/>
                  <a:pt x="65756" y="30272"/>
                  <a:pt x="64097" y="31377"/>
                </a:cubicBezTo>
                <a:cubicBezTo>
                  <a:pt x="62155" y="32671"/>
                  <a:pt x="66246" y="36755"/>
                  <a:pt x="68580" y="36755"/>
                </a:cubicBezTo>
                <a:cubicBezTo>
                  <a:pt x="70528" y="36755"/>
                  <a:pt x="72886" y="33383"/>
                  <a:pt x="71717" y="31825"/>
                </a:cubicBezTo>
                <a:cubicBezTo>
                  <a:pt x="70093" y="29660"/>
                  <a:pt x="65562" y="29015"/>
                  <a:pt x="63649" y="30928"/>
                </a:cubicBezTo>
                <a:cubicBezTo>
                  <a:pt x="61258" y="33319"/>
                  <a:pt x="67541" y="38920"/>
                  <a:pt x="70821" y="38100"/>
                </a:cubicBezTo>
                <a:cubicBezTo>
                  <a:pt x="76657" y="36642"/>
                  <a:pt x="72612" y="25999"/>
                  <a:pt x="75303" y="20619"/>
                </a:cubicBezTo>
                <a:cubicBezTo>
                  <a:pt x="77354" y="16520"/>
                  <a:pt x="85061" y="19378"/>
                  <a:pt x="88302" y="16137"/>
                </a:cubicBezTo>
                <a:cubicBezTo>
                  <a:pt x="93756" y="10683"/>
                  <a:pt x="103647" y="2992"/>
                  <a:pt x="109817" y="7620"/>
                </a:cubicBezTo>
                <a:cubicBezTo>
                  <a:pt x="120953" y="15974"/>
                  <a:pt x="116052" y="34759"/>
                  <a:pt x="118782" y="48409"/>
                </a:cubicBezTo>
                <a:cubicBezTo>
                  <a:pt x="121522" y="62107"/>
                  <a:pt x="132812" y="72645"/>
                  <a:pt x="141194" y="83820"/>
                </a:cubicBezTo>
                <a:cubicBezTo>
                  <a:pt x="145854" y="90032"/>
                  <a:pt x="147359" y="98499"/>
                  <a:pt x="152848" y="103991"/>
                </a:cubicBezTo>
                <a:cubicBezTo>
                  <a:pt x="156018" y="107163"/>
                  <a:pt x="160490" y="108709"/>
                  <a:pt x="164502" y="110714"/>
                </a:cubicBezTo>
                <a:cubicBezTo>
                  <a:pt x="166378" y="111651"/>
                  <a:pt x="169294" y="112645"/>
                  <a:pt x="170777" y="111162"/>
                </a:cubicBezTo>
                <a:cubicBezTo>
                  <a:pt x="172806" y="109133"/>
                  <a:pt x="168183" y="103743"/>
                  <a:pt x="165399" y="104439"/>
                </a:cubicBezTo>
                <a:cubicBezTo>
                  <a:pt x="163365" y="104947"/>
                  <a:pt x="163272" y="109456"/>
                  <a:pt x="164950" y="110714"/>
                </a:cubicBezTo>
                <a:cubicBezTo>
                  <a:pt x="167219" y="112414"/>
                  <a:pt x="172462" y="110805"/>
                  <a:pt x="173019" y="108025"/>
                </a:cubicBezTo>
                <a:cubicBezTo>
                  <a:pt x="173538" y="105433"/>
                  <a:pt x="170205" y="101557"/>
                  <a:pt x="167640" y="102198"/>
                </a:cubicBezTo>
                <a:cubicBezTo>
                  <a:pt x="164511" y="102980"/>
                  <a:pt x="166752" y="112394"/>
                  <a:pt x="169881" y="111611"/>
                </a:cubicBezTo>
                <a:cubicBezTo>
                  <a:pt x="171534" y="111197"/>
                  <a:pt x="173300" y="109257"/>
                  <a:pt x="173019" y="107577"/>
                </a:cubicBezTo>
                <a:cubicBezTo>
                  <a:pt x="172600" y="105067"/>
                  <a:pt x="169228" y="101120"/>
                  <a:pt x="167192" y="102646"/>
                </a:cubicBezTo>
                <a:cubicBezTo>
                  <a:pt x="164559" y="104620"/>
                  <a:pt x="170221" y="109725"/>
                  <a:pt x="173467" y="110266"/>
                </a:cubicBezTo>
                <a:cubicBezTo>
                  <a:pt x="198375" y="114414"/>
                  <a:pt x="224458" y="115216"/>
                  <a:pt x="249219" y="110266"/>
                </a:cubicBezTo>
                <a:cubicBezTo>
                  <a:pt x="253177" y="109475"/>
                  <a:pt x="257362" y="111505"/>
                  <a:pt x="261321" y="110714"/>
                </a:cubicBezTo>
                <a:cubicBezTo>
                  <a:pt x="267664" y="109447"/>
                  <a:pt x="274320" y="106905"/>
                  <a:pt x="280595" y="108473"/>
                </a:cubicBezTo>
                <a:cubicBezTo>
                  <a:pt x="284408" y="109426"/>
                  <a:pt x="289892" y="113411"/>
                  <a:pt x="292249" y="110266"/>
                </a:cubicBezTo>
                <a:cubicBezTo>
                  <a:pt x="296999" y="103930"/>
                  <a:pt x="294169" y="94192"/>
                  <a:pt x="292249" y="86509"/>
                </a:cubicBezTo>
                <a:cubicBezTo>
                  <a:pt x="290456" y="79334"/>
                  <a:pt x="293550" y="70462"/>
                  <a:pt x="289112" y="64546"/>
                </a:cubicBezTo>
                <a:cubicBezTo>
                  <a:pt x="285663" y="59948"/>
                  <a:pt x="278470" y="59927"/>
                  <a:pt x="273872" y="56478"/>
                </a:cubicBezTo>
                <a:cubicBezTo>
                  <a:pt x="268766" y="52648"/>
                  <a:pt x="264813" y="46600"/>
                  <a:pt x="263562" y="40341"/>
                </a:cubicBezTo>
                <a:cubicBezTo>
                  <a:pt x="262236" y="33708"/>
                  <a:pt x="261744" y="25582"/>
                  <a:pt x="265803" y="20171"/>
                </a:cubicBezTo>
                <a:cubicBezTo>
                  <a:pt x="269410" y="15363"/>
                  <a:pt x="279138" y="15692"/>
                  <a:pt x="280595" y="9861"/>
                </a:cubicBezTo>
                <a:cubicBezTo>
                  <a:pt x="281602" y="5831"/>
                  <a:pt x="277129" y="0"/>
                  <a:pt x="272975" y="0"/>
                </a:cubicBezTo>
              </a:path>
            </a:pathLst>
          </a:custGeom>
          <a:noFill/>
          <a:ln cap="flat" cmpd="sng" w="19050">
            <a:solidFill>
              <a:srgbClr val="00FFFF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430" name="Google Shape;1430;p106"/>
          <p:cNvSpPr/>
          <p:nvPr/>
        </p:nvSpPr>
        <p:spPr>
          <a:xfrm>
            <a:off x="449922" y="65830"/>
            <a:ext cx="8025725" cy="3647775"/>
          </a:xfrm>
          <a:custGeom>
            <a:rect b="b" l="l" r="r" t="t"/>
            <a:pathLst>
              <a:path extrusionOk="0" h="145911" w="321029">
                <a:moveTo>
                  <a:pt x="8539" y="145912"/>
                </a:moveTo>
                <a:cubicBezTo>
                  <a:pt x="13620" y="145404"/>
                  <a:pt x="19273" y="144145"/>
                  <a:pt x="22882" y="140533"/>
                </a:cubicBezTo>
                <a:cubicBezTo>
                  <a:pt x="26498" y="136915"/>
                  <a:pt x="25915" y="130255"/>
                  <a:pt x="24675" y="125293"/>
                </a:cubicBezTo>
                <a:cubicBezTo>
                  <a:pt x="22694" y="117363"/>
                  <a:pt x="9386" y="118525"/>
                  <a:pt x="3608" y="112743"/>
                </a:cubicBezTo>
                <a:cubicBezTo>
                  <a:pt x="-559" y="108573"/>
                  <a:pt x="-510" y="100982"/>
                  <a:pt x="919" y="95262"/>
                </a:cubicBezTo>
                <a:cubicBezTo>
                  <a:pt x="2977" y="87025"/>
                  <a:pt x="5649" y="77062"/>
                  <a:pt x="13021" y="72850"/>
                </a:cubicBezTo>
                <a:cubicBezTo>
                  <a:pt x="23116" y="67082"/>
                  <a:pt x="40723" y="68641"/>
                  <a:pt x="44397" y="57610"/>
                </a:cubicBezTo>
                <a:cubicBezTo>
                  <a:pt x="45984" y="52847"/>
                  <a:pt x="40303" y="44287"/>
                  <a:pt x="35433" y="45507"/>
                </a:cubicBezTo>
                <a:cubicBezTo>
                  <a:pt x="32710" y="46189"/>
                  <a:pt x="36296" y="53807"/>
                  <a:pt x="39019" y="53127"/>
                </a:cubicBezTo>
                <a:cubicBezTo>
                  <a:pt x="49039" y="50624"/>
                  <a:pt x="45358" y="33344"/>
                  <a:pt x="46639" y="23096"/>
                </a:cubicBezTo>
                <a:cubicBezTo>
                  <a:pt x="47785" y="13926"/>
                  <a:pt x="53265" y="2048"/>
                  <a:pt x="62327" y="236"/>
                </a:cubicBezTo>
                <a:cubicBezTo>
                  <a:pt x="67045" y="-707"/>
                  <a:pt x="73191" y="4006"/>
                  <a:pt x="73981" y="8752"/>
                </a:cubicBezTo>
                <a:cubicBezTo>
                  <a:pt x="75053" y="15186"/>
                  <a:pt x="74376" y="25549"/>
                  <a:pt x="80704" y="27130"/>
                </a:cubicBezTo>
                <a:cubicBezTo>
                  <a:pt x="89807" y="29405"/>
                  <a:pt x="88481" y="6260"/>
                  <a:pt x="97737" y="4718"/>
                </a:cubicBezTo>
                <a:cubicBezTo>
                  <a:pt x="103426" y="3770"/>
                  <a:pt x="104588" y="13998"/>
                  <a:pt x="108047" y="18613"/>
                </a:cubicBezTo>
                <a:cubicBezTo>
                  <a:pt x="110452" y="21821"/>
                  <a:pt x="114915" y="23020"/>
                  <a:pt x="118804" y="23992"/>
                </a:cubicBezTo>
                <a:cubicBezTo>
                  <a:pt x="128546" y="26426"/>
                  <a:pt x="129518" y="3679"/>
                  <a:pt x="139423" y="2029"/>
                </a:cubicBezTo>
                <a:cubicBezTo>
                  <a:pt x="143391" y="1368"/>
                  <a:pt x="147784" y="3666"/>
                  <a:pt x="150629" y="6511"/>
                </a:cubicBezTo>
                <a:cubicBezTo>
                  <a:pt x="154438" y="10320"/>
                  <a:pt x="152642" y="17545"/>
                  <a:pt x="156008" y="21751"/>
                </a:cubicBezTo>
                <a:cubicBezTo>
                  <a:pt x="158472" y="24831"/>
                  <a:pt x="162875" y="26033"/>
                  <a:pt x="166766" y="26682"/>
                </a:cubicBezTo>
                <a:cubicBezTo>
                  <a:pt x="179427" y="28795"/>
                  <a:pt x="183896" y="5141"/>
                  <a:pt x="196349" y="2029"/>
                </a:cubicBezTo>
                <a:cubicBezTo>
                  <a:pt x="202607" y="465"/>
                  <a:pt x="210419" y="2152"/>
                  <a:pt x="215175" y="6511"/>
                </a:cubicBezTo>
                <a:cubicBezTo>
                  <a:pt x="218575" y="9628"/>
                  <a:pt x="217740" y="15800"/>
                  <a:pt x="221002" y="19062"/>
                </a:cubicBezTo>
                <a:cubicBezTo>
                  <a:pt x="224168" y="22228"/>
                  <a:pt x="228761" y="23801"/>
                  <a:pt x="233104" y="24889"/>
                </a:cubicBezTo>
                <a:cubicBezTo>
                  <a:pt x="237778" y="26060"/>
                  <a:pt x="243139" y="25252"/>
                  <a:pt x="247448" y="23096"/>
                </a:cubicBezTo>
                <a:cubicBezTo>
                  <a:pt x="253249" y="20194"/>
                  <a:pt x="258120" y="12412"/>
                  <a:pt x="264481" y="13683"/>
                </a:cubicBezTo>
                <a:cubicBezTo>
                  <a:pt x="277651" y="16315"/>
                  <a:pt x="275252" y="39690"/>
                  <a:pt x="285996" y="47749"/>
                </a:cubicBezTo>
                <a:cubicBezTo>
                  <a:pt x="291882" y="52164"/>
                  <a:pt x="298290" y="39317"/>
                  <a:pt x="305270" y="36991"/>
                </a:cubicBezTo>
                <a:cubicBezTo>
                  <a:pt x="310697" y="35183"/>
                  <a:pt x="316261" y="42840"/>
                  <a:pt x="318269" y="48197"/>
                </a:cubicBezTo>
                <a:cubicBezTo>
                  <a:pt x="321629" y="57161"/>
                  <a:pt x="322668" y="69226"/>
                  <a:pt x="316924" y="76884"/>
                </a:cubicBezTo>
                <a:cubicBezTo>
                  <a:pt x="314854" y="79643"/>
                  <a:pt x="310410" y="79186"/>
                  <a:pt x="307063" y="80022"/>
                </a:cubicBezTo>
                <a:cubicBezTo>
                  <a:pt x="302837" y="81078"/>
                  <a:pt x="297959" y="83316"/>
                  <a:pt x="294064" y="81366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431" name="Google Shape;1431;p106"/>
          <p:cNvSpPr/>
          <p:nvPr/>
        </p:nvSpPr>
        <p:spPr>
          <a:xfrm>
            <a:off x="618575" y="1555054"/>
            <a:ext cx="6745925" cy="1360600"/>
          </a:xfrm>
          <a:custGeom>
            <a:rect b="b" l="l" r="r" t="t"/>
            <a:pathLst>
              <a:path extrusionOk="0" h="54424" w="269837">
                <a:moveTo>
                  <a:pt x="0" y="3868"/>
                </a:moveTo>
                <a:cubicBezTo>
                  <a:pt x="11359" y="3868"/>
                  <a:pt x="24978" y="-3845"/>
                  <a:pt x="34065" y="2971"/>
                </a:cubicBezTo>
                <a:cubicBezTo>
                  <a:pt x="41126" y="8268"/>
                  <a:pt x="40030" y="24935"/>
                  <a:pt x="48857" y="24935"/>
                </a:cubicBezTo>
                <a:cubicBezTo>
                  <a:pt x="58824" y="24935"/>
                  <a:pt x="59215" y="-2380"/>
                  <a:pt x="68131" y="2075"/>
                </a:cubicBezTo>
                <a:cubicBezTo>
                  <a:pt x="80624" y="8318"/>
                  <a:pt x="72962" y="36333"/>
                  <a:pt x="86509" y="39727"/>
                </a:cubicBezTo>
                <a:cubicBezTo>
                  <a:pt x="93821" y="41559"/>
                  <a:pt x="96330" y="28276"/>
                  <a:pt x="100853" y="22246"/>
                </a:cubicBezTo>
                <a:cubicBezTo>
                  <a:pt x="104816" y="16963"/>
                  <a:pt x="109936" y="10143"/>
                  <a:pt x="116541" y="10143"/>
                </a:cubicBezTo>
                <a:cubicBezTo>
                  <a:pt x="125834" y="10143"/>
                  <a:pt x="136361" y="3122"/>
                  <a:pt x="144331" y="7902"/>
                </a:cubicBezTo>
                <a:cubicBezTo>
                  <a:pt x="150580" y="11649"/>
                  <a:pt x="150894" y="20927"/>
                  <a:pt x="154641" y="27176"/>
                </a:cubicBezTo>
                <a:cubicBezTo>
                  <a:pt x="158160" y="33044"/>
                  <a:pt x="165484" y="36275"/>
                  <a:pt x="172122" y="37934"/>
                </a:cubicBezTo>
                <a:cubicBezTo>
                  <a:pt x="179134" y="39686"/>
                  <a:pt x="186434" y="32821"/>
                  <a:pt x="190948" y="27176"/>
                </a:cubicBezTo>
                <a:cubicBezTo>
                  <a:pt x="194514" y="22718"/>
                  <a:pt x="196893" y="14626"/>
                  <a:pt x="202602" y="14626"/>
                </a:cubicBezTo>
                <a:cubicBezTo>
                  <a:pt x="210286" y="14626"/>
                  <a:pt x="217785" y="19503"/>
                  <a:pt x="223221" y="24935"/>
                </a:cubicBezTo>
                <a:cubicBezTo>
                  <a:pt x="226129" y="27841"/>
                  <a:pt x="225729" y="32772"/>
                  <a:pt x="227255" y="36589"/>
                </a:cubicBezTo>
                <a:cubicBezTo>
                  <a:pt x="230124" y="43767"/>
                  <a:pt x="234995" y="52196"/>
                  <a:pt x="242495" y="54070"/>
                </a:cubicBezTo>
                <a:cubicBezTo>
                  <a:pt x="251483" y="56316"/>
                  <a:pt x="260313" y="45323"/>
                  <a:pt x="264458" y="37037"/>
                </a:cubicBezTo>
                <a:cubicBezTo>
                  <a:pt x="266075" y="33805"/>
                  <a:pt x="269837" y="31238"/>
                  <a:pt x="269837" y="27624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lgDashDot"/>
            <a:round/>
            <a:headEnd len="med" w="med" type="none"/>
            <a:tailEnd len="med" w="med" type="none"/>
          </a:ln>
        </p:spPr>
      </p:sp>
      <p:pic>
        <p:nvPicPr>
          <p:cNvPr id="1432" name="Google Shape;143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600" y="1380925"/>
            <a:ext cx="455025" cy="4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975" y="2344237"/>
            <a:ext cx="455025" cy="4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1775" y="1666250"/>
            <a:ext cx="455025" cy="4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9" name="Google Shape;1439;p107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p107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107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107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107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107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107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107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107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07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107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107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107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p107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p107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107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107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107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107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107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107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107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07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107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3" name="Google Shape;1463;p107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4" name="Google Shape;1464;p107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107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07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07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107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07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107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107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07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07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07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07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07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07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07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07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107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107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107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107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p107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07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107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7" name="Google Shape;1487;p107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8" name="Google Shape;1488;p107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45723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9" name="Google Shape;14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9" name="Google Shape;1499;p107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501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0" name="Google Shape;1500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1" name="Google Shape;1501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2" name="Google Shape;150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3" name="Google Shape;1503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4" name="Google Shape;1504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5" name="Google Shape;1505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6" name="Google Shape;1506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7" name="Google Shape;1507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8" name="Google Shape;1508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09" name="Google Shape;1509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10" name="Google Shape;1510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11" name="Google Shape;1511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12" name="Google Shape;151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grpSp>
        <p:nvGrpSpPr>
          <p:cNvPr id="1513" name="Google Shape;1513;p107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1514" name="Google Shape;1514;p10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10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10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07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3" name="Google Shape;1523;p108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p108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08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08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08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08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08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08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08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08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108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p108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p108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108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p108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p108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p108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108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1" name="Google Shape;1541;p108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108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08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108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108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108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108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108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108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108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108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108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108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108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p108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108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108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108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108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108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108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08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108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08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108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08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108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108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108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108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2" name="Google Shape;1572;p108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45723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3" name="Google Shape;15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3" name="Google Shape;1583;p108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50101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4" name="Google Shape;1584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85" name="Google Shape;1585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86" name="Google Shape;1586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87" name="Google Shape;1587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88" name="Google Shape;1588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89" name="Google Shape;1589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0" name="Google Shape;1590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1" name="Google Shape;1591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2" name="Google Shape;1592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3" name="Google Shape;1593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4" name="Google Shape;1594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5" name="Google Shape;1595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596" name="Google Shape;1596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cxnSp>
        <p:nvCxnSpPr>
          <p:cNvPr id="1597" name="Google Shape;1597;p108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8"/>
          <p:cNvSpPr/>
          <p:nvPr/>
        </p:nvSpPr>
        <p:spPr>
          <a:xfrm>
            <a:off x="4687225" y="2475300"/>
            <a:ext cx="2046600" cy="427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More Demand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99" name="Google Shape;1599;p108"/>
          <p:cNvSpPr/>
          <p:nvPr/>
        </p:nvSpPr>
        <p:spPr>
          <a:xfrm rot="2697653">
            <a:off x="4573909" y="1137078"/>
            <a:ext cx="310774" cy="147643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0" name="Google Shape;1600;p108"/>
          <p:cNvSpPr txBox="1"/>
          <p:nvPr/>
        </p:nvSpPr>
        <p:spPr>
          <a:xfrm>
            <a:off x="4339825" y="1497100"/>
            <a:ext cx="3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1" name="Google Shape;1601;p108"/>
          <p:cNvSpPr txBox="1"/>
          <p:nvPr/>
        </p:nvSpPr>
        <p:spPr>
          <a:xfrm>
            <a:off x="4922600" y="2813650"/>
            <a:ext cx="15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More players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602" name="Google Shape;1602;p108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1603" name="Google Shape;1603;p10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10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10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6" name="Google Shape;1606;p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08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2" name="Google Shape;1612;p109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109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109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109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09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109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09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09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09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1" name="Google Shape;1621;p109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2" name="Google Shape;1622;p109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109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109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09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p109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109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109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109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109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109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109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09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109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109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09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09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09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09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09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09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09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09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p109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109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09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109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09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09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09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09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109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109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109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109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109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09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109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109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0" name="Google Shape;1660;p109"/>
          <p:cNvSpPr/>
          <p:nvPr/>
        </p:nvSpPr>
        <p:spPr>
          <a:xfrm>
            <a:off x="418675" y="142275"/>
            <a:ext cx="7997100" cy="48645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1" name="Google Shape;1661;p109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45723" name="adj1"/>
            </a:avLst>
          </a:prstGeom>
          <a:noFill/>
          <a:ln cap="flat" cmpd="sng" w="9525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62" name="Google Shape;166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4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464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745" y="4393976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3507" y="3114500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544" y="4378275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9676" y="4384413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95355" y="3746388"/>
            <a:ext cx="612788" cy="6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30" y="126801"/>
            <a:ext cx="612788" cy="61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2" name="Google Shape;1672;p109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50101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73" name="Google Shape;1673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4" name="Google Shape;1674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5" name="Google Shape;1675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6" name="Google Shape;1676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7" name="Google Shape;1677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8" name="Google Shape;1678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097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79" name="Google Shape;1679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0" name="Google Shape;1680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7193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1" name="Google Shape;1681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96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2" name="Google Shape;1682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24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3" name="Google Shape;1683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90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4" name="Google Shape;1684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1883" y="1328975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pic>
        <p:nvPicPr>
          <p:cNvPr id="1685" name="Google Shape;1685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195" y="4397200"/>
            <a:ext cx="582275" cy="62983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chemeClr val="lt1"/>
            </a:outerShdw>
          </a:effectLst>
        </p:spPr>
      </p:pic>
      <p:cxnSp>
        <p:nvCxnSpPr>
          <p:cNvPr id="1686" name="Google Shape;1686;p109"/>
          <p:cNvCxnSpPr/>
          <p:nvPr/>
        </p:nvCxnSpPr>
        <p:spPr>
          <a:xfrm flipH="1" rot="10800000">
            <a:off x="410500" y="125800"/>
            <a:ext cx="8030100" cy="4906500"/>
          </a:xfrm>
          <a:prstGeom prst="curvedConnector3">
            <a:avLst>
              <a:gd fmla="val 13951" name="adj1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p109"/>
          <p:cNvCxnSpPr/>
          <p:nvPr/>
        </p:nvCxnSpPr>
        <p:spPr>
          <a:xfrm>
            <a:off x="402325" y="142275"/>
            <a:ext cx="8030100" cy="4865400"/>
          </a:xfrm>
          <a:prstGeom prst="curvedConnector3">
            <a:avLst>
              <a:gd fmla="val 7943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9"/>
          <p:cNvSpPr/>
          <p:nvPr/>
        </p:nvSpPr>
        <p:spPr>
          <a:xfrm flipH="1">
            <a:off x="1707025" y="2507050"/>
            <a:ext cx="1987200" cy="427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Less Supply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689" name="Google Shape;1689;p109"/>
          <p:cNvSpPr/>
          <p:nvPr/>
        </p:nvSpPr>
        <p:spPr>
          <a:xfrm rot="-3687345">
            <a:off x="4650364" y="503368"/>
            <a:ext cx="310775" cy="116806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0" name="Google Shape;1690;p109"/>
          <p:cNvSpPr txBox="1"/>
          <p:nvPr/>
        </p:nvSpPr>
        <p:spPr>
          <a:xfrm>
            <a:off x="4568425" y="1039900"/>
            <a:ext cx="3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91" name="Google Shape;1691;p109"/>
          <p:cNvSpPr txBox="1"/>
          <p:nvPr/>
        </p:nvSpPr>
        <p:spPr>
          <a:xfrm>
            <a:off x="1950800" y="2813650"/>
            <a:ext cx="15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Making 0day harder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92" name="Google Shape;1692;p109"/>
          <p:cNvSpPr/>
          <p:nvPr/>
        </p:nvSpPr>
        <p:spPr>
          <a:xfrm rot="2697653">
            <a:off x="4573909" y="1137078"/>
            <a:ext cx="310774" cy="147643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93" name="Google Shape;1693;p109"/>
          <p:cNvGrpSpPr/>
          <p:nvPr/>
        </p:nvGrpSpPr>
        <p:grpSpPr>
          <a:xfrm>
            <a:off x="8490100" y="4628275"/>
            <a:ext cx="382724" cy="382724"/>
            <a:chOff x="8490100" y="4628275"/>
            <a:chExt cx="382724" cy="382724"/>
          </a:xfrm>
        </p:grpSpPr>
        <p:pic>
          <p:nvPicPr>
            <p:cNvPr id="1694" name="Google Shape;1694;p10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10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10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7" name="Google Shape;1697;p10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09"/>
          <p:cNvSpPr/>
          <p:nvPr/>
        </p:nvSpPr>
        <p:spPr>
          <a:xfrm rot="-3318">
            <a:off x="8548450" y="591825"/>
            <a:ext cx="310800" cy="3951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3" name="Google Shape;1703;p110"/>
          <p:cNvCxnSpPr/>
          <p:nvPr/>
        </p:nvCxnSpPr>
        <p:spPr>
          <a:xfrm>
            <a:off x="47075" y="1349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4" name="Google Shape;1704;p110"/>
          <p:cNvCxnSpPr/>
          <p:nvPr/>
        </p:nvCxnSpPr>
        <p:spPr>
          <a:xfrm>
            <a:off x="47075" y="2568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5" name="Google Shape;1705;p110"/>
          <p:cNvCxnSpPr/>
          <p:nvPr/>
        </p:nvCxnSpPr>
        <p:spPr>
          <a:xfrm>
            <a:off x="47075" y="3787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110"/>
          <p:cNvCxnSpPr/>
          <p:nvPr/>
        </p:nvCxnSpPr>
        <p:spPr>
          <a:xfrm>
            <a:off x="47075" y="739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7" name="Google Shape;1707;p110"/>
          <p:cNvCxnSpPr/>
          <p:nvPr/>
        </p:nvCxnSpPr>
        <p:spPr>
          <a:xfrm>
            <a:off x="47075" y="1958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110"/>
          <p:cNvCxnSpPr/>
          <p:nvPr/>
        </p:nvCxnSpPr>
        <p:spPr>
          <a:xfrm>
            <a:off x="47075" y="3178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10"/>
          <p:cNvCxnSpPr/>
          <p:nvPr/>
        </p:nvCxnSpPr>
        <p:spPr>
          <a:xfrm>
            <a:off x="47075" y="1044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110"/>
          <p:cNvCxnSpPr/>
          <p:nvPr/>
        </p:nvCxnSpPr>
        <p:spPr>
          <a:xfrm>
            <a:off x="47075" y="22636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10"/>
          <p:cNvCxnSpPr/>
          <p:nvPr/>
        </p:nvCxnSpPr>
        <p:spPr>
          <a:xfrm>
            <a:off x="47075" y="3482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10"/>
          <p:cNvCxnSpPr/>
          <p:nvPr/>
        </p:nvCxnSpPr>
        <p:spPr>
          <a:xfrm>
            <a:off x="47075" y="434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10"/>
          <p:cNvCxnSpPr/>
          <p:nvPr/>
        </p:nvCxnSpPr>
        <p:spPr>
          <a:xfrm>
            <a:off x="47075" y="1654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p110"/>
          <p:cNvCxnSpPr/>
          <p:nvPr/>
        </p:nvCxnSpPr>
        <p:spPr>
          <a:xfrm>
            <a:off x="47075" y="2873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10"/>
          <p:cNvCxnSpPr/>
          <p:nvPr/>
        </p:nvCxnSpPr>
        <p:spPr>
          <a:xfrm>
            <a:off x="47075" y="50068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6" name="Google Shape;1716;p110"/>
          <p:cNvCxnSpPr/>
          <p:nvPr/>
        </p:nvCxnSpPr>
        <p:spPr>
          <a:xfrm>
            <a:off x="47075" y="43972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110"/>
          <p:cNvCxnSpPr/>
          <p:nvPr/>
        </p:nvCxnSpPr>
        <p:spPr>
          <a:xfrm>
            <a:off x="47075" y="4702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8" name="Google Shape;1718;p110"/>
          <p:cNvCxnSpPr/>
          <p:nvPr/>
        </p:nvCxnSpPr>
        <p:spPr>
          <a:xfrm>
            <a:off x="47075" y="40924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110"/>
          <p:cNvCxnSpPr/>
          <p:nvPr/>
        </p:nvCxnSpPr>
        <p:spPr>
          <a:xfrm>
            <a:off x="47075" y="130000"/>
            <a:ext cx="8987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110"/>
          <p:cNvCxnSpPr/>
          <p:nvPr/>
        </p:nvCxnSpPr>
        <p:spPr>
          <a:xfrm>
            <a:off x="673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1" name="Google Shape;1721;p110"/>
          <p:cNvCxnSpPr/>
          <p:nvPr/>
        </p:nvCxnSpPr>
        <p:spPr>
          <a:xfrm>
            <a:off x="704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10"/>
          <p:cNvCxnSpPr/>
          <p:nvPr/>
        </p:nvCxnSpPr>
        <p:spPr>
          <a:xfrm>
            <a:off x="7882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10"/>
          <p:cNvCxnSpPr/>
          <p:nvPr/>
        </p:nvCxnSpPr>
        <p:spPr>
          <a:xfrm>
            <a:off x="8187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110"/>
          <p:cNvCxnSpPr/>
          <p:nvPr/>
        </p:nvCxnSpPr>
        <p:spPr>
          <a:xfrm>
            <a:off x="7577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110"/>
          <p:cNvCxnSpPr/>
          <p:nvPr/>
        </p:nvCxnSpPr>
        <p:spPr>
          <a:xfrm>
            <a:off x="734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p110"/>
          <p:cNvCxnSpPr/>
          <p:nvPr/>
        </p:nvCxnSpPr>
        <p:spPr>
          <a:xfrm>
            <a:off x="8720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110"/>
          <p:cNvCxnSpPr/>
          <p:nvPr/>
        </p:nvCxnSpPr>
        <p:spPr>
          <a:xfrm>
            <a:off x="9025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8" name="Google Shape;1728;p110"/>
          <p:cNvCxnSpPr/>
          <p:nvPr/>
        </p:nvCxnSpPr>
        <p:spPr>
          <a:xfrm>
            <a:off x="8415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p110"/>
          <p:cNvCxnSpPr/>
          <p:nvPr/>
        </p:nvCxnSpPr>
        <p:spPr>
          <a:xfrm>
            <a:off x="1481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110"/>
          <p:cNvCxnSpPr/>
          <p:nvPr/>
        </p:nvCxnSpPr>
        <p:spPr>
          <a:xfrm>
            <a:off x="2929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p110"/>
          <p:cNvCxnSpPr/>
          <p:nvPr/>
        </p:nvCxnSpPr>
        <p:spPr>
          <a:xfrm>
            <a:off x="4148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110"/>
          <p:cNvCxnSpPr/>
          <p:nvPr/>
        </p:nvCxnSpPr>
        <p:spPr>
          <a:xfrm>
            <a:off x="5443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10"/>
          <p:cNvCxnSpPr/>
          <p:nvPr/>
        </p:nvCxnSpPr>
        <p:spPr>
          <a:xfrm>
            <a:off x="231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110"/>
          <p:cNvCxnSpPr/>
          <p:nvPr/>
        </p:nvCxnSpPr>
        <p:spPr>
          <a:xfrm>
            <a:off x="3538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5" name="Google Shape;1735;p110"/>
          <p:cNvCxnSpPr/>
          <p:nvPr/>
        </p:nvCxnSpPr>
        <p:spPr>
          <a:xfrm>
            <a:off x="4834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110"/>
          <p:cNvCxnSpPr/>
          <p:nvPr/>
        </p:nvCxnSpPr>
        <p:spPr>
          <a:xfrm>
            <a:off x="6129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110"/>
          <p:cNvCxnSpPr/>
          <p:nvPr/>
        </p:nvCxnSpPr>
        <p:spPr>
          <a:xfrm>
            <a:off x="262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p110"/>
          <p:cNvCxnSpPr/>
          <p:nvPr/>
        </p:nvCxnSpPr>
        <p:spPr>
          <a:xfrm>
            <a:off x="3843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110"/>
          <p:cNvCxnSpPr/>
          <p:nvPr/>
        </p:nvCxnSpPr>
        <p:spPr>
          <a:xfrm>
            <a:off x="5139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10"/>
          <p:cNvCxnSpPr/>
          <p:nvPr/>
        </p:nvCxnSpPr>
        <p:spPr>
          <a:xfrm>
            <a:off x="6434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110"/>
          <p:cNvCxnSpPr/>
          <p:nvPr/>
        </p:nvCxnSpPr>
        <p:spPr>
          <a:xfrm>
            <a:off x="201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10"/>
          <p:cNvCxnSpPr/>
          <p:nvPr/>
        </p:nvCxnSpPr>
        <p:spPr>
          <a:xfrm>
            <a:off x="3234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10"/>
          <p:cNvCxnSpPr/>
          <p:nvPr/>
        </p:nvCxnSpPr>
        <p:spPr>
          <a:xfrm>
            <a:off x="45294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10"/>
          <p:cNvCxnSpPr/>
          <p:nvPr/>
        </p:nvCxnSpPr>
        <p:spPr>
          <a:xfrm>
            <a:off x="5824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5" name="Google Shape;1745;p110"/>
          <p:cNvCxnSpPr/>
          <p:nvPr/>
        </p:nvCxnSpPr>
        <p:spPr>
          <a:xfrm>
            <a:off x="1786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10"/>
          <p:cNvCxnSpPr/>
          <p:nvPr/>
        </p:nvCxnSpPr>
        <p:spPr>
          <a:xfrm>
            <a:off x="109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10"/>
          <p:cNvCxnSpPr/>
          <p:nvPr/>
        </p:nvCxnSpPr>
        <p:spPr>
          <a:xfrm>
            <a:off x="9480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110"/>
          <p:cNvCxnSpPr/>
          <p:nvPr/>
        </p:nvCxnSpPr>
        <p:spPr>
          <a:xfrm>
            <a:off x="12528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110"/>
          <p:cNvCxnSpPr/>
          <p:nvPr/>
        </p:nvCxnSpPr>
        <p:spPr>
          <a:xfrm>
            <a:off x="6432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110"/>
          <p:cNvCxnSpPr/>
          <p:nvPr/>
        </p:nvCxnSpPr>
        <p:spPr>
          <a:xfrm>
            <a:off x="414625" y="26900"/>
            <a:ext cx="0" cy="5121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110"/>
          <p:cNvSpPr/>
          <p:nvPr/>
        </p:nvSpPr>
        <p:spPr>
          <a:xfrm>
            <a:off x="418675" y="142275"/>
            <a:ext cx="7997100" cy="4254900"/>
          </a:xfrm>
          <a:prstGeom prst="rect">
            <a:avLst/>
          </a:prstGeom>
          <a:solidFill>
            <a:srgbClr val="010101">
              <a:alpha val="49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2" name="Google Shape;1752;p110"/>
          <p:cNvGrpSpPr/>
          <p:nvPr/>
        </p:nvGrpSpPr>
        <p:grpSpPr>
          <a:xfrm>
            <a:off x="8490100" y="3942475"/>
            <a:ext cx="382724" cy="382724"/>
            <a:chOff x="8490100" y="4628275"/>
            <a:chExt cx="382724" cy="382724"/>
          </a:xfrm>
        </p:grpSpPr>
        <p:pic>
          <p:nvPicPr>
            <p:cNvPr id="1753" name="Google Shape;1753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01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2500" y="47806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6300" y="4628275"/>
              <a:ext cx="230324" cy="230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6" name="Google Shape;175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38" y="1300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10"/>
          <p:cNvSpPr/>
          <p:nvPr/>
        </p:nvSpPr>
        <p:spPr>
          <a:xfrm rot="-3318">
            <a:off x="8548450" y="591827"/>
            <a:ext cx="310800" cy="319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8" name="Google Shape;1758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88" y="4437250"/>
            <a:ext cx="529487" cy="52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188" y="4437263"/>
            <a:ext cx="529475" cy="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0"/>
          <p:cNvSpPr/>
          <p:nvPr/>
        </p:nvSpPr>
        <p:spPr>
          <a:xfrm rot="5396682">
            <a:off x="4233225" y="1301950"/>
            <a:ext cx="310800" cy="6800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61" name="Google Shape;1761;p110"/>
          <p:cNvCxnSpPr/>
          <p:nvPr/>
        </p:nvCxnSpPr>
        <p:spPr>
          <a:xfrm flipH="1" rot="10800000">
            <a:off x="531325" y="340650"/>
            <a:ext cx="7748400" cy="3965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2" name="Google Shape;1762;p110"/>
          <p:cNvSpPr txBox="1"/>
          <p:nvPr/>
        </p:nvSpPr>
        <p:spPr>
          <a:xfrm>
            <a:off x="5748475" y="4521225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Very difficult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63" name="Google Shape;1763;p110"/>
          <p:cNvSpPr txBox="1"/>
          <p:nvPr/>
        </p:nvSpPr>
        <p:spPr>
          <a:xfrm>
            <a:off x="6434425" y="170075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Very expensive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64" name="Google Shape;1764;p110"/>
          <p:cNvSpPr txBox="1"/>
          <p:nvPr/>
        </p:nvSpPr>
        <p:spPr>
          <a:xfrm>
            <a:off x="457225" y="3982450"/>
            <a:ext cx="17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Very cheap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65" name="Google Shape;1765;p110"/>
          <p:cNvSpPr txBox="1"/>
          <p:nvPr/>
        </p:nvSpPr>
        <p:spPr>
          <a:xfrm>
            <a:off x="914425" y="4515850"/>
            <a:ext cx="19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Very easy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1770" name="Google Shape;1770;p111"/>
          <p:cNvPicPr preferRelativeResize="0"/>
          <p:nvPr/>
        </p:nvPicPr>
        <p:blipFill rotWithShape="1">
          <a:blip r:embed="rId3">
            <a:alphaModFix amt="65000"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11"/>
          <p:cNvSpPr/>
          <p:nvPr/>
        </p:nvSpPr>
        <p:spPr>
          <a:xfrm>
            <a:off x="379675" y="211887"/>
            <a:ext cx="8384656" cy="47197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How can we increase</a:t>
            </a:r>
            <a:b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OFFENSE cost</a:t>
            </a:r>
            <a:b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without increasing</a:t>
            </a:r>
            <a:b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</a:br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Permanent Marker"/>
              </a:rPr>
              <a:t>DEFENSE cost?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farmer farming bugs and a miner mining bugs&#10;" id="1776" name="Google Shape;1776;p112"/>
          <p:cNvPicPr preferRelativeResize="0"/>
          <p:nvPr/>
        </p:nvPicPr>
        <p:blipFill rotWithShape="1">
          <a:blip r:embed="rId3">
            <a:alphaModFix amt="65000"/>
          </a:blip>
          <a:srcRect b="7810" l="0" r="0" t="6733"/>
          <a:stretch/>
        </p:blipFill>
        <p:spPr>
          <a:xfrm>
            <a:off x="293988" y="0"/>
            <a:ext cx="8556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12"/>
          <p:cNvSpPr/>
          <p:nvPr/>
        </p:nvSpPr>
        <p:spPr>
          <a:xfrm>
            <a:off x="304715" y="2068275"/>
            <a:ext cx="8534549" cy="1006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>
                    <a:alpha val="49800"/>
                  </a:srgbClr>
                </a:solidFill>
                <a:latin typeface="Permanent Marker"/>
              </a:rPr>
              <a:t>Transparency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